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8" r:id="rId3"/>
    <p:sldId id="259" r:id="rId4"/>
    <p:sldId id="257" r:id="rId5"/>
    <p:sldId id="277" r:id="rId6"/>
    <p:sldId id="296" r:id="rId7"/>
    <p:sldId id="278" r:id="rId8"/>
    <p:sldId id="279" r:id="rId9"/>
    <p:sldId id="280" r:id="rId10"/>
    <p:sldId id="281" r:id="rId11"/>
    <p:sldId id="282" r:id="rId12"/>
    <p:sldId id="283" r:id="rId13"/>
    <p:sldId id="295" r:id="rId14"/>
    <p:sldId id="260" r:id="rId15"/>
    <p:sldId id="261" r:id="rId16"/>
    <p:sldId id="262" r:id="rId17"/>
    <p:sldId id="263" r:id="rId18"/>
    <p:sldId id="284" r:id="rId19"/>
    <p:sldId id="285" r:id="rId20"/>
    <p:sldId id="264" r:id="rId21"/>
    <p:sldId id="265" r:id="rId22"/>
    <p:sldId id="286" r:id="rId23"/>
    <p:sldId id="287" r:id="rId24"/>
    <p:sldId id="288" r:id="rId25"/>
    <p:sldId id="266" r:id="rId26"/>
    <p:sldId id="289" r:id="rId27"/>
    <p:sldId id="267" r:id="rId28"/>
    <p:sldId id="294" r:id="rId29"/>
    <p:sldId id="268" r:id="rId30"/>
    <p:sldId id="273" r:id="rId31"/>
    <p:sldId id="269" r:id="rId32"/>
    <p:sldId id="270" r:id="rId33"/>
    <p:sldId id="271" r:id="rId34"/>
    <p:sldId id="272" r:id="rId35"/>
    <p:sldId id="290" r:id="rId36"/>
    <p:sldId id="274" r:id="rId37"/>
    <p:sldId id="293" r:id="rId38"/>
    <p:sldId id="275" r:id="rId39"/>
    <p:sldId id="291" r:id="rId40"/>
    <p:sldId id="292" r:id="rId41"/>
    <p:sldId id="27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807" autoAdjust="0"/>
    <p:restoredTop sz="74729" autoAdjust="0"/>
  </p:normalViewPr>
  <p:slideViewPr>
    <p:cSldViewPr snapToGrid="0" snapToObjects="1">
      <p:cViewPr>
        <p:scale>
          <a:sx n="50" d="100"/>
          <a:sy n="50" d="100"/>
        </p:scale>
        <p:origin x="-119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-24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134EC-4B3B-41C4-9458-5049DD09427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73345-17F2-4EDC-BB0A-4AFFC1DC2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52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F236-D93B-4FEE-8424-4902F6E6119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C1227-1B6C-4FB6-9E5E-9A4F4246B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program was inspired by</a:t>
            </a:r>
            <a:r>
              <a:rPr lang="en-US" baseline="0" dirty="0" smtClean="0"/>
              <a:t> an ever increasing variety of foods available in Rural Kansas grocery stores.</a:t>
            </a:r>
          </a:p>
          <a:p>
            <a:r>
              <a:rPr lang="en-US" baseline="0" dirty="0" smtClean="0"/>
              <a:t>It is designed to share the nutritional value of many food items and potential uses.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Introduction Question:  Ask participants what they have seen things in their grocery stores, but didn’t know how to prepare.  (We may not cover all answers in </a:t>
            </a:r>
            <a:r>
              <a:rPr lang="en-US" baseline="0" smtClean="0"/>
              <a:t>this program.)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71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C</a:t>
            </a:r>
          </a:p>
          <a:p>
            <a:r>
              <a:rPr lang="en-US" dirty="0" smtClean="0"/>
              <a:t>Refrigerate</a:t>
            </a:r>
          </a:p>
          <a:p>
            <a:r>
              <a:rPr lang="en-US" dirty="0" smtClean="0"/>
              <a:t>Soft, deep</a:t>
            </a:r>
            <a:r>
              <a:rPr lang="en-US" baseline="0" dirty="0" smtClean="0"/>
              <a:t> red-orange skim when ripe</a:t>
            </a:r>
          </a:p>
          <a:p>
            <a:r>
              <a:rPr lang="en-US" baseline="0" dirty="0" smtClean="0"/>
              <a:t>Hard fruit is tart</a:t>
            </a:r>
          </a:p>
          <a:p>
            <a:r>
              <a:rPr lang="en-US" baseline="0" dirty="0" smtClean="0"/>
              <a:t>Uses: fruit salad, green salad, cooked quickly under broiler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71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C</a:t>
            </a:r>
          </a:p>
          <a:p>
            <a:r>
              <a:rPr lang="en-US" dirty="0" smtClean="0"/>
              <a:t>Slow to discolor</a:t>
            </a:r>
          </a:p>
          <a:p>
            <a:r>
              <a:rPr lang="en-US" dirty="0" smtClean="0"/>
              <a:t>Avoid</a:t>
            </a:r>
            <a:r>
              <a:rPr lang="en-US" baseline="0" dirty="0" smtClean="0"/>
              <a:t> brown spots</a:t>
            </a:r>
          </a:p>
          <a:p>
            <a:r>
              <a:rPr lang="en-US" baseline="0" dirty="0" smtClean="0"/>
              <a:t>Skin is edible</a:t>
            </a:r>
          </a:p>
          <a:p>
            <a:r>
              <a:rPr lang="en-US" baseline="0" dirty="0" smtClean="0"/>
              <a:t>Uses: Garnish, salad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34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C, fiber, folic acid</a:t>
            </a:r>
          </a:p>
          <a:p>
            <a:r>
              <a:rPr lang="en-US" dirty="0" smtClean="0"/>
              <a:t>Similar</a:t>
            </a:r>
            <a:r>
              <a:rPr lang="en-US" baseline="0" dirty="0" smtClean="0"/>
              <a:t> to grapefruit, only sweeter</a:t>
            </a:r>
          </a:p>
          <a:p>
            <a:r>
              <a:rPr lang="en-US" dirty="0" smtClean="0"/>
              <a:t>Citrus fruit created by hybridizing a grapefruit, an orange, and a tangerine</a:t>
            </a:r>
          </a:p>
          <a:p>
            <a:r>
              <a:rPr lang="en-US" baseline="0" dirty="0" smtClean="0"/>
              <a:t>Uses: salads and eating fresh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84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small images allow you to skip to the vegetables you want to include.  (The hyperlinks work only in Slide Show View.)</a:t>
            </a:r>
          </a:p>
          <a:p>
            <a:pPr lvl="1"/>
            <a:r>
              <a:rPr lang="en-US" dirty="0" smtClean="0"/>
              <a:t>Artichoke</a:t>
            </a:r>
          </a:p>
          <a:p>
            <a:pPr lvl="1"/>
            <a:r>
              <a:rPr lang="en-US" dirty="0" smtClean="0"/>
              <a:t>Arugula</a:t>
            </a:r>
          </a:p>
          <a:p>
            <a:pPr lvl="1"/>
            <a:r>
              <a:rPr lang="en-US" dirty="0" smtClean="0"/>
              <a:t>Avocado</a:t>
            </a:r>
          </a:p>
          <a:p>
            <a:pPr lvl="1"/>
            <a:r>
              <a:rPr lang="en-US" dirty="0" smtClean="0"/>
              <a:t>Bok</a:t>
            </a:r>
            <a:r>
              <a:rPr lang="en-US" baseline="0" dirty="0" smtClean="0"/>
              <a:t> Choy</a:t>
            </a:r>
          </a:p>
          <a:p>
            <a:pPr lvl="1"/>
            <a:r>
              <a:rPr lang="en-US" baseline="0" dirty="0" smtClean="0"/>
              <a:t>Brussel Sprouts</a:t>
            </a:r>
          </a:p>
          <a:p>
            <a:pPr lvl="1"/>
            <a:r>
              <a:rPr lang="en-US" baseline="0" dirty="0" smtClean="0"/>
              <a:t>Fennel Bulb</a:t>
            </a:r>
          </a:p>
          <a:p>
            <a:pPr lvl="1"/>
            <a:r>
              <a:rPr lang="en-US" baseline="0" dirty="0" smtClean="0"/>
              <a:t>Jicama</a:t>
            </a:r>
          </a:p>
          <a:p>
            <a:pPr lvl="1"/>
            <a:r>
              <a:rPr lang="en-US" baseline="0" dirty="0" smtClean="0"/>
              <a:t>Kale</a:t>
            </a:r>
          </a:p>
          <a:p>
            <a:pPr lvl="1"/>
            <a:r>
              <a:rPr lang="en-US" baseline="0" dirty="0" smtClean="0"/>
              <a:t>Leeks</a:t>
            </a:r>
          </a:p>
          <a:p>
            <a:pPr lvl="1"/>
            <a:r>
              <a:rPr lang="en-US" baseline="0" dirty="0" smtClean="0"/>
              <a:t>Napa Cabbage</a:t>
            </a:r>
          </a:p>
          <a:p>
            <a:pPr lvl="1"/>
            <a:r>
              <a:rPr lang="en-US" baseline="0" dirty="0" smtClean="0"/>
              <a:t>Portobello Mushroom</a:t>
            </a:r>
          </a:p>
          <a:p>
            <a:pPr lvl="1"/>
            <a:r>
              <a:rPr lang="en-US" baseline="0" dirty="0" smtClean="0"/>
              <a:t>Radicchio</a:t>
            </a:r>
          </a:p>
          <a:p>
            <a:pPr lvl="1"/>
            <a:r>
              <a:rPr lang="en-US" baseline="0" dirty="0" smtClean="0"/>
              <a:t>Rutabaga</a:t>
            </a:r>
          </a:p>
          <a:p>
            <a:pPr lvl="1"/>
            <a:r>
              <a:rPr lang="en-US" baseline="0" dirty="0" smtClean="0"/>
              <a:t>Tomatillo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50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fiber, sodium,</a:t>
            </a:r>
            <a:r>
              <a:rPr lang="en-US" baseline="0" dirty="0" smtClean="0"/>
              <a:t> and v</a:t>
            </a:r>
            <a:r>
              <a:rPr lang="en-US" dirty="0" smtClean="0"/>
              <a:t>itamin C </a:t>
            </a:r>
          </a:p>
          <a:p>
            <a:r>
              <a:rPr lang="en-US" dirty="0" smtClean="0"/>
              <a:t>Flower bud of plant</a:t>
            </a:r>
          </a:p>
          <a:p>
            <a:r>
              <a:rPr lang="en-US" dirty="0" smtClean="0"/>
              <a:t>Both Greeks and Romans ate with honey and vinegar </a:t>
            </a:r>
          </a:p>
          <a:p>
            <a:r>
              <a:rPr lang="en-US" dirty="0" smtClean="0"/>
              <a:t>Uses: boil, steam, sauté, microwave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18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source of vitamin A, C, K, iron, and calcium</a:t>
            </a:r>
          </a:p>
          <a:p>
            <a:r>
              <a:rPr lang="en-US" dirty="0" smtClean="0"/>
              <a:t>Peppery taste</a:t>
            </a:r>
          </a:p>
          <a:p>
            <a:r>
              <a:rPr lang="en-US" dirty="0" smtClean="0"/>
              <a:t>Mediterranean origin</a:t>
            </a:r>
          </a:p>
          <a:p>
            <a:r>
              <a:rPr lang="en-US" dirty="0" smtClean="0"/>
              <a:t>Add to salads &amp; sandwiches</a:t>
            </a:r>
          </a:p>
          <a:p>
            <a:r>
              <a:rPr lang="en-US" dirty="0" smtClean="0"/>
              <a:t>Pasta with goat cheese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73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B, C, E,</a:t>
            </a:r>
            <a:r>
              <a:rPr lang="en-US" baseline="0" dirty="0" smtClean="0"/>
              <a:t> </a:t>
            </a:r>
            <a:r>
              <a:rPr lang="en-US" dirty="0" smtClean="0"/>
              <a:t>potassium, magnesium, folate and fiber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Dark skin shows ripeness   </a:t>
            </a:r>
          </a:p>
          <a:p>
            <a:r>
              <a:rPr lang="en-US" dirty="0" smtClean="0"/>
              <a:t>Uses:  add to sandwiches, salads, or in place of sour cream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11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C, A, K, and B complex</a:t>
            </a:r>
          </a:p>
          <a:p>
            <a:r>
              <a:rPr lang="en-US" dirty="0" smtClean="0"/>
              <a:t>Popular in China and  Philippines</a:t>
            </a:r>
          </a:p>
          <a:p>
            <a:r>
              <a:rPr lang="en-US" dirty="0" smtClean="0"/>
              <a:t>Best in winter season</a:t>
            </a:r>
          </a:p>
          <a:p>
            <a:r>
              <a:rPr lang="en-US" dirty="0" smtClean="0"/>
              <a:t>Slice stalks in half and cut  1 inch or smaller pieces </a:t>
            </a:r>
          </a:p>
          <a:p>
            <a:r>
              <a:rPr lang="en-US" dirty="0" smtClean="0"/>
              <a:t>Uses:</a:t>
            </a:r>
            <a:r>
              <a:rPr lang="en-US" baseline="0" dirty="0" smtClean="0"/>
              <a:t>  </a:t>
            </a:r>
            <a:r>
              <a:rPr lang="en-US" dirty="0" smtClean="0"/>
              <a:t>Salads, mixed with cabbage in slaw, stir-fries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64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in vitamins A, C, K, folic acid, manganese, phosphorus</a:t>
            </a:r>
          </a:p>
          <a:p>
            <a:r>
              <a:rPr lang="en-US" baseline="0" dirty="0" smtClean="0"/>
              <a:t>French settler brought to Louisiana in 18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</a:t>
            </a:r>
          </a:p>
          <a:p>
            <a:r>
              <a:rPr lang="en-US" baseline="0" dirty="0" smtClean="0"/>
              <a:t>Before cooking, cut an x on the stem end</a:t>
            </a:r>
          </a:p>
          <a:p>
            <a:r>
              <a:rPr lang="en-US" baseline="0" dirty="0" smtClean="0"/>
              <a:t>Uses:  sauté, stir-fry, steam or microwave.  (Being added to chopped bagged salads in stores.)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89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in vitamin C, fiber, potassium</a:t>
            </a:r>
          </a:p>
          <a:p>
            <a:r>
              <a:rPr lang="en-US" baseline="0" dirty="0" smtClean="0"/>
              <a:t>Discard feathery tops</a:t>
            </a:r>
          </a:p>
          <a:p>
            <a:r>
              <a:rPr lang="en-US" baseline="0" dirty="0" smtClean="0"/>
              <a:t>Flavor similar to anise or licorice, becomes milder when cooked</a:t>
            </a:r>
          </a:p>
          <a:p>
            <a:r>
              <a:rPr lang="en-US" baseline="0" dirty="0" smtClean="0"/>
              <a:t>Uses: braised, grilled, roasted, or steamed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9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Experience</a:t>
            </a:r>
            <a:r>
              <a:rPr lang="en-US" baseline="0" dirty="0" smtClean="0"/>
              <a:t> </a:t>
            </a:r>
            <a:r>
              <a:rPr lang="en-US" dirty="0" smtClean="0"/>
              <a:t>new foods </a:t>
            </a:r>
          </a:p>
          <a:p>
            <a:endParaRPr lang="en-US" dirty="0" smtClean="0"/>
          </a:p>
          <a:p>
            <a:r>
              <a:rPr lang="en-US" dirty="0" smtClean="0"/>
              <a:t>New ways to try foods</a:t>
            </a:r>
          </a:p>
          <a:p>
            <a:endParaRPr lang="en-US" dirty="0" smtClean="0"/>
          </a:p>
          <a:p>
            <a:r>
              <a:rPr lang="en-US" dirty="0" smtClean="0"/>
              <a:t>Learn health benefits of foods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09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source of fiber, vitamin C</a:t>
            </a:r>
          </a:p>
          <a:p>
            <a:r>
              <a:rPr lang="en-US" dirty="0" smtClean="0"/>
              <a:t>Root vegetable – like turnips </a:t>
            </a:r>
          </a:p>
          <a:p>
            <a:r>
              <a:rPr lang="en-US" dirty="0" smtClean="0"/>
              <a:t>Sweet pear/apple taste</a:t>
            </a:r>
          </a:p>
          <a:p>
            <a:r>
              <a:rPr lang="en-US" dirty="0" smtClean="0"/>
              <a:t>Grown in Central America &amp; Caribbean</a:t>
            </a:r>
          </a:p>
          <a:p>
            <a:r>
              <a:rPr lang="en-US" dirty="0" smtClean="0"/>
              <a:t>Peel, eat fresh with lime juice, salt, chili powder or paprika </a:t>
            </a:r>
          </a:p>
          <a:p>
            <a:r>
              <a:rPr lang="en-US" dirty="0" smtClean="0"/>
              <a:t>Uses:</a:t>
            </a:r>
            <a:r>
              <a:rPr lang="en-US" baseline="0" dirty="0" smtClean="0"/>
              <a:t>  s</a:t>
            </a:r>
            <a:r>
              <a:rPr lang="en-US" dirty="0" smtClean="0"/>
              <a:t>alads, slaw, stews, stir-fries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75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A, C, &amp; K, iron &amp; potassium </a:t>
            </a:r>
          </a:p>
          <a:p>
            <a:r>
              <a:rPr lang="en-US" dirty="0" smtClean="0"/>
              <a:t>Best during winter months</a:t>
            </a:r>
          </a:p>
          <a:p>
            <a:r>
              <a:rPr lang="en-US" dirty="0" smtClean="0"/>
              <a:t>Native to Mediterranean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Uses:  Raw in salads, sautéed, soups, stews, and pasta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21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B, C, and folic</a:t>
            </a:r>
            <a:r>
              <a:rPr lang="en-US" baseline="0" dirty="0" smtClean="0"/>
              <a:t> acid</a:t>
            </a:r>
          </a:p>
          <a:p>
            <a:r>
              <a:rPr lang="en-US" baseline="0" dirty="0" smtClean="0"/>
              <a:t>Only the white part is eaten</a:t>
            </a:r>
          </a:p>
          <a:p>
            <a:r>
              <a:rPr lang="en-US" baseline="0" dirty="0" smtClean="0"/>
              <a:t>Primary used to flavor soup or stock</a:t>
            </a:r>
          </a:p>
          <a:p>
            <a:r>
              <a:rPr lang="en-US" baseline="0" dirty="0" smtClean="0"/>
              <a:t>Slice stalks in half, rinse to remove sand</a:t>
            </a:r>
          </a:p>
          <a:p>
            <a:r>
              <a:rPr lang="en-US" baseline="0" dirty="0" smtClean="0"/>
              <a:t>Uses: boil, sauté, stir-fry.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70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C</a:t>
            </a:r>
          </a:p>
          <a:p>
            <a:r>
              <a:rPr lang="en-US" dirty="0" smtClean="0"/>
              <a:t>Common ingredient</a:t>
            </a:r>
            <a:r>
              <a:rPr lang="en-US" baseline="0" dirty="0" smtClean="0"/>
              <a:t> in Asian stir fry</a:t>
            </a:r>
          </a:p>
          <a:p>
            <a:r>
              <a:rPr lang="en-US" baseline="0" dirty="0" smtClean="0"/>
              <a:t>Made into kimchi</a:t>
            </a:r>
          </a:p>
          <a:p>
            <a:r>
              <a:rPr lang="en-US" baseline="0" dirty="0" smtClean="0"/>
              <a:t>Milder, more delicate than cabbage</a:t>
            </a:r>
          </a:p>
          <a:p>
            <a:r>
              <a:rPr lang="en-US" baseline="0" dirty="0" smtClean="0"/>
              <a:t>Uses: stir fry, sauté, slaw, salad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9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in vitamin B, selenium, potassium, and phosphorus</a:t>
            </a:r>
          </a:p>
          <a:p>
            <a:r>
              <a:rPr lang="en-US" baseline="0" dirty="0" smtClean="0"/>
              <a:t>Large cremini, larger are more flavorful</a:t>
            </a:r>
          </a:p>
          <a:p>
            <a:r>
              <a:rPr lang="en-US" baseline="0" dirty="0" smtClean="0"/>
              <a:t>Wipe to clean, do not soak</a:t>
            </a:r>
          </a:p>
          <a:p>
            <a:r>
              <a:rPr lang="en-US" baseline="0" dirty="0" smtClean="0"/>
              <a:t>Uses: grilling, roasting, sauté, hamburger substitute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5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Folic acid, vitamin B, K, and copper</a:t>
            </a:r>
          </a:p>
          <a:p>
            <a:r>
              <a:rPr lang="en-US" dirty="0" smtClean="0"/>
              <a:t>Bitter, peppery flavor</a:t>
            </a:r>
          </a:p>
          <a:p>
            <a:r>
              <a:rPr lang="en-US" dirty="0" smtClean="0"/>
              <a:t>Used in Italy for centuries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Cook similar to cabbage</a:t>
            </a:r>
          </a:p>
          <a:p>
            <a:r>
              <a:rPr lang="en-US" dirty="0" smtClean="0"/>
              <a:t>Uses:  Leafy salad vegetable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97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A &amp; C</a:t>
            </a:r>
          </a:p>
          <a:p>
            <a:r>
              <a:rPr lang="en-US" dirty="0" smtClean="0"/>
              <a:t>Store in cool</a:t>
            </a:r>
            <a:r>
              <a:rPr lang="en-US" baseline="0" dirty="0" smtClean="0"/>
              <a:t>, dry place for a month or longer</a:t>
            </a:r>
          </a:p>
          <a:p>
            <a:r>
              <a:rPr lang="en-US" baseline="0" dirty="0" smtClean="0"/>
              <a:t>Uses: boil and serve mashed, roasted, soup or salad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Different from turnips</a:t>
            </a:r>
          </a:p>
          <a:p>
            <a:r>
              <a:rPr lang="en-US" baseline="0" dirty="0" smtClean="0"/>
              <a:t>Turnip:  smaller, smoother, usually white flesh, greens are used raw or cooked, harvested in summer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Rutabaga:  cross between a cabbage and a turnip, larger with a rough exterior, usually yellow flesh, greens not generally eaten raw, harvested in fall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C</a:t>
            </a:r>
          </a:p>
          <a:p>
            <a:r>
              <a:rPr lang="en-US" dirty="0" smtClean="0"/>
              <a:t>Husk should be light brown and fresh looking</a:t>
            </a:r>
          </a:p>
          <a:p>
            <a:r>
              <a:rPr lang="en-US" dirty="0" smtClean="0"/>
              <a:t>Should be firm</a:t>
            </a:r>
          </a:p>
          <a:p>
            <a:r>
              <a:rPr lang="en-US" dirty="0" smtClean="0"/>
              <a:t>Common in Texas gardens, can be grown in Kansas</a:t>
            </a:r>
          </a:p>
          <a:p>
            <a:r>
              <a:rPr lang="en-US" dirty="0" smtClean="0"/>
              <a:t>Needs to be washed after husks removed</a:t>
            </a:r>
          </a:p>
          <a:p>
            <a:r>
              <a:rPr lang="en-US" dirty="0" smtClean="0"/>
              <a:t>Common</a:t>
            </a:r>
            <a:r>
              <a:rPr lang="en-US" baseline="0" dirty="0" smtClean="0"/>
              <a:t> use:  r</a:t>
            </a:r>
            <a:r>
              <a:rPr lang="en-US" dirty="0" smtClean="0"/>
              <a:t>emove husks, cook whole or in pieces, steam in small amount of water for 5-7 minutes, and add salt, pepper &amp; chilies to make relish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7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small images allow you to skip to the grains you want to include.  (The hyperlinks work only in Slide Show View.)</a:t>
            </a:r>
          </a:p>
          <a:p>
            <a:pPr lvl="1"/>
            <a:r>
              <a:rPr lang="en-US" dirty="0" smtClean="0"/>
              <a:t>Arborio</a:t>
            </a:r>
            <a:r>
              <a:rPr lang="en-US" baseline="0" dirty="0" smtClean="0"/>
              <a:t> Rice</a:t>
            </a:r>
          </a:p>
          <a:p>
            <a:pPr lvl="1"/>
            <a:r>
              <a:rPr lang="en-US" baseline="0" dirty="0" smtClean="0"/>
              <a:t>Bulgur Wheat</a:t>
            </a:r>
          </a:p>
          <a:p>
            <a:pPr lvl="1"/>
            <a:r>
              <a:rPr lang="en-US" baseline="0" dirty="0" smtClean="0"/>
              <a:t>Chia Seeds</a:t>
            </a:r>
          </a:p>
          <a:p>
            <a:pPr lvl="1"/>
            <a:r>
              <a:rPr lang="en-US" baseline="0" dirty="0" smtClean="0"/>
              <a:t>Couscous</a:t>
            </a:r>
          </a:p>
          <a:p>
            <a:pPr lvl="1"/>
            <a:r>
              <a:rPr lang="en-US" baseline="0" dirty="0" smtClean="0"/>
              <a:t>Flax</a:t>
            </a:r>
          </a:p>
          <a:p>
            <a:pPr lvl="1"/>
            <a:r>
              <a:rPr lang="en-US" baseline="0" dirty="0" smtClean="0"/>
              <a:t>Quinoa</a:t>
            </a:r>
          </a:p>
          <a:p>
            <a:pPr lvl="1"/>
            <a:r>
              <a:rPr lang="en-US" baseline="0" dirty="0" smtClean="0"/>
              <a:t>Spelt</a:t>
            </a:r>
          </a:p>
          <a:p>
            <a:pPr lvl="1"/>
            <a:r>
              <a:rPr lang="en-US" baseline="0" dirty="0" smtClean="0"/>
              <a:t>Steel Cut Oats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Nutritionally like white rice</a:t>
            </a:r>
          </a:p>
          <a:p>
            <a:r>
              <a:rPr lang="en-US" dirty="0" smtClean="0"/>
              <a:t>Higher in starch = creamier texture</a:t>
            </a:r>
          </a:p>
          <a:p>
            <a:r>
              <a:rPr lang="en-US" dirty="0" smtClean="0"/>
              <a:t>Grown in Italy</a:t>
            </a:r>
          </a:p>
          <a:p>
            <a:r>
              <a:rPr lang="en-US" dirty="0" smtClean="0"/>
              <a:t>Most common in risotto</a:t>
            </a:r>
          </a:p>
          <a:p>
            <a:r>
              <a:rPr lang="en-US" dirty="0" smtClean="0"/>
              <a:t>Uses: salads or rice pudding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1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20,000 new foods are introduced each year*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25% are Candy, Gum or Snacks*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20% are Beverages*</a:t>
            </a:r>
          </a:p>
          <a:p>
            <a:endParaRPr lang="en-US" dirty="0" smtClean="0"/>
          </a:p>
          <a:p>
            <a:r>
              <a:rPr lang="en-US" dirty="0" smtClean="0"/>
              <a:t>The focus</a:t>
            </a:r>
            <a:r>
              <a:rPr lang="en-US" baseline="0" dirty="0" smtClean="0"/>
              <a:t> of this program is on foods that have existed for years, but are new to being readily available in rural communities.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Discussion Question:  Ask what they see in this photo that may not be in their local store.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Source: USDA Economic Research Service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19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 B, fiber,</a:t>
            </a:r>
            <a:r>
              <a:rPr lang="en-US" baseline="0" dirty="0" smtClean="0"/>
              <a:t> protein, and magnesium</a:t>
            </a:r>
            <a:endParaRPr lang="en-US" dirty="0" smtClean="0"/>
          </a:p>
          <a:p>
            <a:r>
              <a:rPr lang="en-US" dirty="0" smtClean="0"/>
              <a:t>Wheat that is soaked, boiled, dried, then cracked removing some bran</a:t>
            </a:r>
          </a:p>
          <a:p>
            <a:r>
              <a:rPr lang="en-US" dirty="0" smtClean="0"/>
              <a:t>Dates to 2,800 B.C. </a:t>
            </a:r>
          </a:p>
          <a:p>
            <a:r>
              <a:rPr lang="en-US" dirty="0" smtClean="0"/>
              <a:t>Sold as Pilaf or </a:t>
            </a:r>
            <a:r>
              <a:rPr lang="en-US" dirty="0" err="1" smtClean="0"/>
              <a:t>Taboli</a:t>
            </a:r>
            <a:r>
              <a:rPr lang="en-US" dirty="0" smtClean="0"/>
              <a:t> (many spellings)</a:t>
            </a:r>
          </a:p>
          <a:p>
            <a:r>
              <a:rPr lang="en-US" dirty="0" smtClean="0"/>
              <a:t>Uses: meatloaf, soups, stews, casseroles, or salad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37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high in fiber</a:t>
            </a:r>
          </a:p>
          <a:p>
            <a:r>
              <a:rPr lang="en-US" dirty="0" smtClean="0"/>
              <a:t>Mild nutty flavor </a:t>
            </a:r>
          </a:p>
          <a:p>
            <a:r>
              <a:rPr lang="en-US" dirty="0" smtClean="0"/>
              <a:t>Staple in Mayans &amp; Aztecs diets</a:t>
            </a:r>
          </a:p>
          <a:p>
            <a:r>
              <a:rPr lang="en-US" dirty="0" smtClean="0"/>
              <a:t>Chia derived from Mayan language meaning strength</a:t>
            </a:r>
          </a:p>
          <a:p>
            <a:r>
              <a:rPr lang="en-US" dirty="0" smtClean="0"/>
              <a:t>Uses: chia gel can be substituted for eggs in baked dishes</a:t>
            </a:r>
            <a:r>
              <a:rPr lang="en-US" baseline="0" dirty="0" smtClean="0"/>
              <a:t> or e</a:t>
            </a:r>
            <a:r>
              <a:rPr lang="en-US" dirty="0" smtClean="0"/>
              <a:t>at fresh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73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trace mineral - selenium</a:t>
            </a:r>
          </a:p>
          <a:p>
            <a:r>
              <a:rPr lang="en-US" dirty="0" smtClean="0"/>
              <a:t>Made from whole wheat flour</a:t>
            </a:r>
          </a:p>
          <a:p>
            <a:r>
              <a:rPr lang="en-US" dirty="0" smtClean="0"/>
              <a:t>Traditional in North Africa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Cooks</a:t>
            </a:r>
            <a:r>
              <a:rPr lang="en-US" baseline="0" dirty="0" smtClean="0"/>
              <a:t> quickly in </a:t>
            </a:r>
            <a:r>
              <a:rPr lang="en-US" dirty="0" smtClean="0"/>
              <a:t>hot water, fluff with a fork.  </a:t>
            </a:r>
          </a:p>
          <a:p>
            <a:r>
              <a:rPr lang="en-US" dirty="0" smtClean="0"/>
              <a:t>Uses: Substitution for rice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92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omega-3 fatty acids, and fiber</a:t>
            </a:r>
          </a:p>
          <a:p>
            <a:r>
              <a:rPr lang="en-US" dirty="0" smtClean="0"/>
              <a:t>Milled=ground=flax meal</a:t>
            </a:r>
          </a:p>
          <a:p>
            <a:r>
              <a:rPr lang="en-US" dirty="0" smtClean="0"/>
              <a:t>Grind your own in a blender or food processor </a:t>
            </a:r>
          </a:p>
          <a:p>
            <a:r>
              <a:rPr lang="en-US" dirty="0" smtClean="0"/>
              <a:t>Dates to Babylon in 3000 B.C.</a:t>
            </a:r>
          </a:p>
          <a:p>
            <a:r>
              <a:rPr lang="en-US" dirty="0" smtClean="0"/>
              <a:t>300 flax products released in 2010</a:t>
            </a:r>
          </a:p>
          <a:p>
            <a:r>
              <a:rPr lang="en-US" dirty="0" smtClean="0"/>
              <a:t>Uses:</a:t>
            </a:r>
            <a:r>
              <a:rPr lang="en-US" baseline="0" dirty="0" smtClean="0"/>
              <a:t> </a:t>
            </a:r>
            <a:r>
              <a:rPr lang="en-US" dirty="0" smtClean="0"/>
              <a:t>Add a tablespoon of ground to oatmeal, soup or yogurt</a:t>
            </a:r>
          </a:p>
          <a:p>
            <a:r>
              <a:rPr lang="en-US" dirty="0" smtClean="0"/>
              <a:t>Substitute for 1/8 to 1/4 of flour in baked goods.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16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High in vitamins B, E, fiber, calcium, iron, and phosphorus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Good plant protein</a:t>
            </a:r>
          </a:p>
          <a:p>
            <a:r>
              <a:rPr lang="en-US" dirty="0" smtClean="0"/>
              <a:t>High in originated in South America 3000 years ago.  </a:t>
            </a:r>
          </a:p>
          <a:p>
            <a:r>
              <a:rPr lang="en-US" dirty="0" smtClean="0"/>
              <a:t>Gluten free grain </a:t>
            </a:r>
          </a:p>
          <a:p>
            <a:r>
              <a:rPr lang="en-US" dirty="0" smtClean="0"/>
              <a:t>Uses: pasta</a:t>
            </a:r>
            <a:r>
              <a:rPr lang="en-US" baseline="0" dirty="0" smtClean="0"/>
              <a:t> substitute, salads, and hot side dish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71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vitamin</a:t>
            </a:r>
            <a:r>
              <a:rPr lang="en-US" baseline="0" dirty="0" smtClean="0"/>
              <a:t> B, fiber, protein, manganese, magnesium, and phosphorus</a:t>
            </a:r>
          </a:p>
          <a:p>
            <a:r>
              <a:rPr lang="en-US" baseline="0" dirty="0" smtClean="0"/>
              <a:t>Also called </a:t>
            </a:r>
            <a:r>
              <a:rPr lang="en-US" baseline="0" dirty="0" err="1" smtClean="0"/>
              <a:t>dinkel</a:t>
            </a:r>
            <a:r>
              <a:rPr lang="en-US" baseline="0" dirty="0" smtClean="0"/>
              <a:t> wheat or hulled wheat</a:t>
            </a:r>
          </a:p>
          <a:p>
            <a:r>
              <a:rPr lang="en-US" baseline="0" dirty="0" smtClean="0"/>
              <a:t>Dates to 5000 B.C.</a:t>
            </a:r>
          </a:p>
          <a:p>
            <a:r>
              <a:rPr lang="en-US" baseline="0" dirty="0" smtClean="0"/>
              <a:t>Contains gluten</a:t>
            </a:r>
          </a:p>
          <a:p>
            <a:r>
              <a:rPr lang="en-US" baseline="0" dirty="0" smtClean="0"/>
              <a:t>For soft: Use 3 cups of water to 1 cup spelt and simmer for 90 minutes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chewier: Use 2 cups of water added ½ cup at a time.  </a:t>
            </a:r>
          </a:p>
          <a:p>
            <a:r>
              <a:rPr lang="en-US" baseline="0" dirty="0" smtClean="0"/>
              <a:t>Uses: often used as flour and mixed with other grains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67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fiber,</a:t>
            </a:r>
            <a:r>
              <a:rPr lang="en-US" baseline="0" dirty="0" smtClean="0"/>
              <a:t> iron and protein</a:t>
            </a:r>
          </a:p>
          <a:p>
            <a:r>
              <a:rPr lang="en-US" dirty="0" smtClean="0"/>
              <a:t>Nutritionally similar to rolled oats</a:t>
            </a:r>
          </a:p>
          <a:p>
            <a:r>
              <a:rPr lang="en-US" dirty="0" smtClean="0"/>
              <a:t>Nuttier flavor</a:t>
            </a:r>
          </a:p>
          <a:p>
            <a:r>
              <a:rPr lang="en-US" dirty="0" smtClean="0"/>
              <a:t>Called Irish or Scottish Oats</a:t>
            </a:r>
          </a:p>
          <a:p>
            <a:r>
              <a:rPr lang="en-US" dirty="0" smtClean="0"/>
              <a:t>Quick cooking steel</a:t>
            </a:r>
            <a:r>
              <a:rPr lang="en-US" baseline="0" dirty="0" smtClean="0"/>
              <a:t> oats may be available</a:t>
            </a:r>
            <a:endParaRPr lang="en-US" dirty="0" smtClean="0"/>
          </a:p>
          <a:p>
            <a:r>
              <a:rPr lang="en-US" dirty="0" smtClean="0"/>
              <a:t>Takes longer cooking time (35 minutes for oatmeal) </a:t>
            </a:r>
          </a:p>
          <a:p>
            <a:r>
              <a:rPr lang="en-US" dirty="0" smtClean="0"/>
              <a:t>Can soak overnight to reduce time to 5 minutes</a:t>
            </a:r>
          </a:p>
          <a:p>
            <a:r>
              <a:rPr lang="en-US" dirty="0" smtClean="0"/>
              <a:t>Uses: oatmeal or cooking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8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small images allow you to skip to the proteins you want to include.  (The hyperlinks work only in Slide Show View.)</a:t>
            </a:r>
          </a:p>
          <a:p>
            <a:pPr lvl="1"/>
            <a:r>
              <a:rPr lang="en-US" dirty="0" smtClean="0"/>
              <a:t>Chickpeas</a:t>
            </a:r>
          </a:p>
          <a:p>
            <a:pPr lvl="1"/>
            <a:r>
              <a:rPr lang="en-US" dirty="0" smtClean="0"/>
              <a:t>Edamame</a:t>
            </a:r>
          </a:p>
          <a:p>
            <a:pPr lvl="1"/>
            <a:r>
              <a:rPr lang="en-US" dirty="0" smtClean="0"/>
              <a:t>Lentils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01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known as garbanzo</a:t>
            </a:r>
            <a:r>
              <a:rPr lang="en-US" baseline="0" dirty="0" smtClean="0"/>
              <a:t> beans</a:t>
            </a:r>
            <a:endParaRPr lang="en-US" dirty="0" smtClean="0"/>
          </a:p>
          <a:p>
            <a:r>
              <a:rPr lang="en-US" dirty="0" smtClean="0"/>
              <a:t>High in iron, vitamin C, protein &amp; fiber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Popular in Middle East, North Africa</a:t>
            </a:r>
          </a:p>
          <a:p>
            <a:r>
              <a:rPr lang="en-US" dirty="0" smtClean="0"/>
              <a:t>Uses:</a:t>
            </a:r>
            <a:r>
              <a:rPr lang="en-US" baseline="0" dirty="0" smtClean="0"/>
              <a:t> hummus, stews, salads, and snacks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Hummus is cooked and mashed chickpeas with tahini, olive oil, lemon juice, salt and garlic.</a:t>
            </a:r>
          </a:p>
          <a:p>
            <a:r>
              <a:rPr lang="en-US" dirty="0" smtClean="0"/>
              <a:t>Often served with pita bread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24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  <a:r>
              <a:rPr lang="en-US" baseline="0" dirty="0" smtClean="0"/>
              <a:t> known as young soybeans</a:t>
            </a:r>
            <a:endParaRPr lang="en-US" dirty="0" smtClean="0"/>
          </a:p>
          <a:p>
            <a:r>
              <a:rPr lang="en-US" dirty="0" smtClean="0"/>
              <a:t>High in vitamin</a:t>
            </a:r>
            <a:r>
              <a:rPr lang="en-US" baseline="0" dirty="0" smtClean="0"/>
              <a:t> B, C, fiber, iron, magnesium and potassium</a:t>
            </a:r>
          </a:p>
          <a:p>
            <a:r>
              <a:rPr lang="en-US" baseline="0" dirty="0" smtClean="0"/>
              <a:t>Often a frozen food, comes shelled or in pods</a:t>
            </a:r>
          </a:p>
          <a:p>
            <a:r>
              <a:rPr lang="en-US" baseline="0" dirty="0" smtClean="0"/>
              <a:t>Originated in Japan around 1275</a:t>
            </a:r>
          </a:p>
          <a:p>
            <a:r>
              <a:rPr lang="en-US" baseline="0" dirty="0" smtClean="0"/>
              <a:t>Uses: salads, Asian foods, and snacks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75%</a:t>
            </a:r>
            <a:r>
              <a:rPr lang="en-US" baseline="0" dirty="0" smtClean="0"/>
              <a:t> of US population has eating pattern low in fruit, vegetables, dairy and healthy oils.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More</a:t>
            </a:r>
            <a:r>
              <a:rPr lang="en-US" baseline="0" dirty="0" smtClean="0"/>
              <a:t> then 50% meeting or exceeding total grain and protein food intake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Key Recommendations suggest</a:t>
            </a:r>
            <a:r>
              <a:rPr lang="en-US" baseline="0" dirty="0" smtClean="0"/>
              <a:t> a healthy eating pattern that includes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Variety of Vegetables – Including all subgroups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Whole Fruits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Whole Grains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Low-Fat Dairy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Variety of Protein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6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in fiber and protein</a:t>
            </a:r>
          </a:p>
          <a:p>
            <a:r>
              <a:rPr lang="en-US" dirty="0" smtClean="0"/>
              <a:t>Earthy</a:t>
            </a:r>
            <a:r>
              <a:rPr lang="en-US" baseline="0" dirty="0" smtClean="0"/>
              <a:t> flavor</a:t>
            </a:r>
          </a:p>
          <a:p>
            <a:r>
              <a:rPr lang="en-US" baseline="0" dirty="0" smtClean="0"/>
              <a:t>Variety of colors</a:t>
            </a:r>
          </a:p>
          <a:p>
            <a:r>
              <a:rPr lang="en-US" baseline="0" dirty="0" smtClean="0"/>
              <a:t>Uses: soups, stews, and hot side dishes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photo is mixed sprouted lentils and includes green, red, and black.  </a:t>
            </a:r>
          </a:p>
          <a:p>
            <a:r>
              <a:rPr lang="en-US" baseline="0" dirty="0" smtClean="0"/>
              <a:t>The lentils in the protein group photo are dried green.  (Not sprouted)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Sprouted lentils will cook in 6-8 minutes instead of 30 minutes for regular dried.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49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allows</a:t>
            </a:r>
            <a:r>
              <a:rPr lang="en-US" baseline="0" dirty="0" smtClean="0"/>
              <a:t> you to jump to any of the 4 sections</a:t>
            </a:r>
          </a:p>
          <a:p>
            <a:pPr lvl="1"/>
            <a:r>
              <a:rPr lang="en-US" baseline="0" dirty="0" smtClean="0"/>
              <a:t>Fruit</a:t>
            </a:r>
          </a:p>
          <a:p>
            <a:pPr lvl="1"/>
            <a:r>
              <a:rPr lang="en-US" baseline="0" dirty="0" smtClean="0"/>
              <a:t>Vegetables</a:t>
            </a:r>
          </a:p>
          <a:p>
            <a:pPr lvl="1"/>
            <a:r>
              <a:rPr lang="en-US" baseline="0" dirty="0" smtClean="0"/>
              <a:t>Grains </a:t>
            </a:r>
          </a:p>
          <a:p>
            <a:pPr lvl="1"/>
            <a:r>
              <a:rPr lang="en-US" baseline="0" dirty="0" smtClean="0"/>
              <a:t>Proteins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FFF in the bottom right corner will bring you back to this page during the Slide Show View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K-State Logo will jump you to the Questions Slide to use at the end of the program.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7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small</a:t>
            </a:r>
            <a:r>
              <a:rPr lang="en-US" baseline="0" dirty="0" smtClean="0"/>
              <a:t> images allow you to skip to the fruits you want to include.  (The hyperlinks work only in Slide Show View.)</a:t>
            </a:r>
          </a:p>
          <a:p>
            <a:pPr lvl="1"/>
            <a:r>
              <a:rPr lang="en-US" baseline="0" dirty="0" smtClean="0"/>
              <a:t>Blood Orange</a:t>
            </a:r>
          </a:p>
          <a:p>
            <a:pPr lvl="1"/>
            <a:r>
              <a:rPr lang="en-US" dirty="0" smtClean="0"/>
              <a:t>Mango</a:t>
            </a:r>
          </a:p>
          <a:p>
            <a:pPr lvl="1"/>
            <a:r>
              <a:rPr lang="en-US" dirty="0" smtClean="0"/>
              <a:t>Papaya</a:t>
            </a:r>
          </a:p>
          <a:p>
            <a:pPr lvl="1"/>
            <a:r>
              <a:rPr lang="en-US" dirty="0" smtClean="0"/>
              <a:t>Persimmons</a:t>
            </a:r>
          </a:p>
          <a:p>
            <a:pPr lvl="1"/>
            <a:r>
              <a:rPr lang="en-US" dirty="0" smtClean="0"/>
              <a:t>Star Fruit</a:t>
            </a:r>
          </a:p>
          <a:p>
            <a:pPr lvl="1"/>
            <a:r>
              <a:rPr lang="en-US" dirty="0" err="1" smtClean="0"/>
              <a:t>Ugli</a:t>
            </a:r>
            <a:r>
              <a:rPr lang="en-US" baseline="0" dirty="0" smtClean="0"/>
              <a:t> Fruit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8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in vitamin C, fiber, folic acid</a:t>
            </a:r>
          </a:p>
          <a:p>
            <a:r>
              <a:rPr lang="en-US" baseline="0" dirty="0" smtClean="0"/>
              <a:t>Store at room temperature</a:t>
            </a:r>
          </a:p>
          <a:p>
            <a:r>
              <a:rPr lang="en-US" baseline="0" dirty="0" smtClean="0"/>
              <a:t>Red flesh develops during low temperature nights.</a:t>
            </a:r>
          </a:p>
          <a:p>
            <a:r>
              <a:rPr lang="en-US" baseline="0" dirty="0" smtClean="0"/>
              <a:t>Uses:  salad and marmalade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3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in vitamin A and C</a:t>
            </a:r>
          </a:p>
          <a:p>
            <a:r>
              <a:rPr lang="en-US" baseline="0" dirty="0" smtClean="0"/>
              <a:t>Store at room temperature</a:t>
            </a:r>
          </a:p>
          <a:p>
            <a:r>
              <a:rPr lang="en-US" baseline="0" dirty="0" smtClean="0"/>
              <a:t>Cut flesh off of pit</a:t>
            </a:r>
          </a:p>
          <a:p>
            <a:r>
              <a:rPr lang="en-US" baseline="0" dirty="0" smtClean="0"/>
              <a:t>Smaller ones are best</a:t>
            </a:r>
          </a:p>
          <a:p>
            <a:r>
              <a:rPr lang="en-US" baseline="0" dirty="0" smtClean="0"/>
              <a:t>Uses:  salad, salsa, smoothie, sorbets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51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in vitamin A, C, fiber and potassium</a:t>
            </a:r>
          </a:p>
          <a:p>
            <a:r>
              <a:rPr lang="en-US" baseline="0" dirty="0" smtClean="0"/>
              <a:t>Store at room temperature</a:t>
            </a:r>
          </a:p>
          <a:p>
            <a:r>
              <a:rPr lang="en-US" baseline="0" dirty="0" smtClean="0"/>
              <a:t>When ripe, the skin yields to slight pressure</a:t>
            </a:r>
          </a:p>
          <a:p>
            <a:r>
              <a:rPr lang="en-US" baseline="0" dirty="0" smtClean="0"/>
              <a:t>Uses: salad, salsa, meat tenderizer in marinades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C1227-1B6C-4FB6-9E5E-9A4F4246BC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9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2933" y="1580091"/>
            <a:ext cx="3691467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</a:t>
            </a:r>
            <a:br>
              <a:rPr lang="en-US" dirty="0" smtClean="0"/>
            </a:br>
            <a:r>
              <a:rPr lang="en-US" dirty="0" smtClean="0"/>
              <a:t>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2933" y="3149600"/>
            <a:ext cx="3691467" cy="380999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3E15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32400" y="0"/>
            <a:ext cx="3911600" cy="685800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endParaRPr lang="en-US" dirty="0" smtClean="0"/>
          </a:p>
          <a:p>
            <a:r>
              <a:rPr lang="en-US" dirty="0" smtClean="0"/>
              <a:t>Drag image here to</a:t>
            </a:r>
          </a:p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6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886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89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56733"/>
            <a:ext cx="4038600" cy="5181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56733"/>
            <a:ext cx="4038600" cy="5181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3771" y="34196"/>
            <a:ext cx="6466154" cy="5351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87400"/>
            <a:ext cx="4040188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27161"/>
            <a:ext cx="4040188" cy="4736571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7400"/>
            <a:ext cx="4041775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27161"/>
            <a:ext cx="4041775" cy="4736571"/>
          </a:xfrm>
          <a:prstGeom prst="rect">
            <a:avLst/>
          </a:prstGeo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63771" y="34196"/>
            <a:ext cx="6466154" cy="5351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3350" y="301771"/>
            <a:ext cx="8896575" cy="53515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>
            <a:hlinkClick r:id="rId2" action="ppaction://hlinksldjump"/>
          </p:cNvPr>
          <p:cNvSpPr txBox="1"/>
          <p:nvPr userDrawn="1"/>
        </p:nvSpPr>
        <p:spPr>
          <a:xfrm>
            <a:off x="127891" y="6092279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FFF</a:t>
            </a:r>
            <a:endParaRPr lang="en-US" sz="4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28134"/>
            <a:ext cx="8229600" cy="53980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8E8068-BB4E-7B45-8E03-6619938B0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err="1" smtClean="0"/>
              <a:t>Ffth</a:t>
            </a:r>
            <a:r>
              <a:rPr lang="en-US" dirty="0" smtClean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4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0929"/>
            <a:ext cx="8158682" cy="722593"/>
          </a:xfrm>
        </p:spPr>
        <p:txBody>
          <a:bodyPr anchor="ctr" anchorCtr="0"/>
          <a:lstStyle>
            <a:lvl1pPr algn="ctr">
              <a:defRPr sz="4800" b="1" cap="all" baseline="0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03338"/>
            <a:ext cx="8158163" cy="4398866"/>
          </a:xfrm>
        </p:spPr>
        <p:txBody>
          <a:bodyPr>
            <a:normAutofit/>
          </a:bodyPr>
          <a:lstStyle>
            <a:lvl1pPr>
              <a:defRPr sz="1800" b="0" i="0" baseline="0"/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 userDrawn="1"/>
        </p:nvSpPr>
        <p:spPr>
          <a:xfrm>
            <a:off x="127891" y="6092279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FFF</a:t>
            </a:r>
            <a:endParaRPr lang="en-US" sz="4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3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2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0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61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 userDrawn="1"/>
        </p:nvSpPr>
        <p:spPr>
          <a:xfrm>
            <a:off x="127891" y="6092279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FFF</a:t>
            </a:r>
            <a:endParaRPr lang="en-US" sz="4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7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1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7BB0E2-963D-3F45-A4DC-756FFA00DB3E}" type="datetimeFigureOut">
              <a:rPr lang="en-US" smtClean="0">
                <a:solidFill>
                  <a:prstClr val="black"/>
                </a:solidFill>
              </a:rPr>
              <a:pPr/>
              <a:t>9/26/2018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ACCA87-F83C-7742-BE32-DCC7F3C3EEF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5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4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3529" y="1718864"/>
            <a:ext cx="3435718" cy="1551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</a:t>
            </a:r>
            <a:br>
              <a:rPr lang="en-US" dirty="0" smtClean="0"/>
            </a:br>
            <a:r>
              <a:rPr lang="en-US" dirty="0" smtClean="0"/>
              <a:t>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529" y="3378161"/>
            <a:ext cx="3435718" cy="46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7019" y="97011"/>
            <a:ext cx="8952167" cy="6684924"/>
          </a:xfrm>
          <a:prstGeom prst="rect">
            <a:avLst/>
          </a:prstGeom>
          <a:noFill/>
          <a:ln w="38100" cmpd="sng">
            <a:solidFill>
              <a:srgbClr val="4F27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278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939" y="5867356"/>
            <a:ext cx="1608247" cy="890099"/>
          </a:xfrm>
          <a:prstGeom prst="rect">
            <a:avLst/>
          </a:prstGeom>
        </p:spPr>
      </p:pic>
      <p:sp>
        <p:nvSpPr>
          <p:cNvPr id="6" name="Rectangle 5">
            <a:hlinkClick r:id="rId19" action="ppaction://hlinksldjump"/>
          </p:cNvPr>
          <p:cNvSpPr/>
          <p:nvPr userDrawn="1"/>
        </p:nvSpPr>
        <p:spPr>
          <a:xfrm>
            <a:off x="7219950" y="5753100"/>
            <a:ext cx="1924050" cy="11049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7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64" r:id="rId13"/>
    <p:sldLayoutId id="2147483665" r:id="rId14"/>
    <p:sldLayoutId id="2147483666" r:id="rId15"/>
    <p:sldLayoutId id="214748367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800" b="1" i="0" kern="1200" cap="all" baseline="0">
          <a:solidFill>
            <a:srgbClr val="3E156F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0" i="1" kern="1200" baseline="0">
          <a:solidFill>
            <a:srgbClr val="3E156F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19.jpe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20.jpe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3.jpeg"/><Relationship Id="rId3" Type="http://schemas.openxmlformats.org/officeDocument/2006/relationships/image" Target="../media/image22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13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37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14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39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15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0.pn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16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5.xml"/><Relationship Id="rId3" Type="http://schemas.openxmlformats.org/officeDocument/2006/relationships/image" Target="../media/image41.png"/><Relationship Id="rId21" Type="http://schemas.openxmlformats.org/officeDocument/2006/relationships/image" Target="../media/image30.jpeg"/><Relationship Id="rId7" Type="http://schemas.openxmlformats.org/officeDocument/2006/relationships/slide" Target="slide15.xml"/><Relationship Id="rId12" Type="http://schemas.openxmlformats.org/officeDocument/2006/relationships/image" Target="../media/image26.jpeg"/><Relationship Id="rId17" Type="http://schemas.microsoft.com/office/2007/relationships/hdphoto" Target="../media/hdphoto3.wdp"/><Relationship Id="rId25" Type="http://schemas.openxmlformats.org/officeDocument/2006/relationships/image" Target="../media/image32.jpe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8.png"/><Relationship Id="rId20" Type="http://schemas.openxmlformats.org/officeDocument/2006/relationships/slide" Target="slide20.xml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11" Type="http://schemas.openxmlformats.org/officeDocument/2006/relationships/slide" Target="slide27.xml"/><Relationship Id="rId24" Type="http://schemas.openxmlformats.org/officeDocument/2006/relationships/slide" Target="slide23.xml"/><Relationship Id="rId32" Type="http://schemas.openxmlformats.org/officeDocument/2006/relationships/slide" Target="slide24.xml"/><Relationship Id="rId5" Type="http://schemas.openxmlformats.org/officeDocument/2006/relationships/slide" Target="slide22.xml"/><Relationship Id="rId15" Type="http://schemas.openxmlformats.org/officeDocument/2006/relationships/slide" Target="slide17.xml"/><Relationship Id="rId23" Type="http://schemas.openxmlformats.org/officeDocument/2006/relationships/image" Target="../media/image31.jpeg"/><Relationship Id="rId28" Type="http://schemas.openxmlformats.org/officeDocument/2006/relationships/slide" Target="slide26.xml"/><Relationship Id="rId10" Type="http://schemas.openxmlformats.org/officeDocument/2006/relationships/image" Target="../media/image25.jpeg"/><Relationship Id="rId19" Type="http://schemas.openxmlformats.org/officeDocument/2006/relationships/image" Target="../media/image29.jpeg"/><Relationship Id="rId31" Type="http://schemas.openxmlformats.org/officeDocument/2006/relationships/image" Target="../media/image35.png"/><Relationship Id="rId4" Type="http://schemas.microsoft.com/office/2007/relationships/hdphoto" Target="../media/hdphoto4.wdp"/><Relationship Id="rId9" Type="http://schemas.openxmlformats.org/officeDocument/2006/relationships/slide" Target="slide16.xml"/><Relationship Id="rId14" Type="http://schemas.openxmlformats.org/officeDocument/2006/relationships/image" Target="../media/image27.jpeg"/><Relationship Id="rId22" Type="http://schemas.openxmlformats.org/officeDocument/2006/relationships/slide" Target="slide21.xml"/><Relationship Id="rId27" Type="http://schemas.openxmlformats.org/officeDocument/2006/relationships/image" Target="../media/image3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2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18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3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19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4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0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5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1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6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2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7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3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5.xml"/><Relationship Id="rId3" Type="http://schemas.openxmlformats.org/officeDocument/2006/relationships/image" Target="../media/image48.png"/><Relationship Id="rId21" Type="http://schemas.openxmlformats.org/officeDocument/2006/relationships/image" Target="../media/image30.jpeg"/><Relationship Id="rId7" Type="http://schemas.openxmlformats.org/officeDocument/2006/relationships/slide" Target="slide15.xml"/><Relationship Id="rId12" Type="http://schemas.openxmlformats.org/officeDocument/2006/relationships/image" Target="../media/image26.jpeg"/><Relationship Id="rId17" Type="http://schemas.microsoft.com/office/2007/relationships/hdphoto" Target="../media/hdphoto3.wdp"/><Relationship Id="rId25" Type="http://schemas.openxmlformats.org/officeDocument/2006/relationships/image" Target="../media/image32.jpeg"/><Relationship Id="rId3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8.png"/><Relationship Id="rId20" Type="http://schemas.openxmlformats.org/officeDocument/2006/relationships/slide" Target="slide20.xml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11" Type="http://schemas.openxmlformats.org/officeDocument/2006/relationships/slide" Target="slide27.xml"/><Relationship Id="rId24" Type="http://schemas.openxmlformats.org/officeDocument/2006/relationships/slide" Target="slide23.xml"/><Relationship Id="rId32" Type="http://schemas.openxmlformats.org/officeDocument/2006/relationships/slide" Target="slide24.xml"/><Relationship Id="rId5" Type="http://schemas.openxmlformats.org/officeDocument/2006/relationships/slide" Target="slide22.xml"/><Relationship Id="rId15" Type="http://schemas.openxmlformats.org/officeDocument/2006/relationships/slide" Target="slide17.xml"/><Relationship Id="rId23" Type="http://schemas.openxmlformats.org/officeDocument/2006/relationships/image" Target="../media/image31.jpeg"/><Relationship Id="rId28" Type="http://schemas.openxmlformats.org/officeDocument/2006/relationships/slide" Target="slide26.xml"/><Relationship Id="rId10" Type="http://schemas.openxmlformats.org/officeDocument/2006/relationships/image" Target="../media/image25.jpeg"/><Relationship Id="rId19" Type="http://schemas.openxmlformats.org/officeDocument/2006/relationships/image" Target="../media/image29.jpeg"/><Relationship Id="rId31" Type="http://schemas.openxmlformats.org/officeDocument/2006/relationships/image" Target="../media/image35.png"/><Relationship Id="rId4" Type="http://schemas.microsoft.com/office/2007/relationships/hdphoto" Target="../media/hdphoto5.wdp"/><Relationship Id="rId9" Type="http://schemas.openxmlformats.org/officeDocument/2006/relationships/slide" Target="slide16.xml"/><Relationship Id="rId14" Type="http://schemas.openxmlformats.org/officeDocument/2006/relationships/image" Target="../media/image27.jpeg"/><Relationship Id="rId22" Type="http://schemas.openxmlformats.org/officeDocument/2006/relationships/slide" Target="slide21.xml"/><Relationship Id="rId27" Type="http://schemas.openxmlformats.org/officeDocument/2006/relationships/image" Target="../media/image38.png"/><Relationship Id="rId30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49.pn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5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50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6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7.jpeg"/><Relationship Id="rId18" Type="http://schemas.openxmlformats.org/officeDocument/2006/relationships/image" Target="../media/image29.jpeg"/><Relationship Id="rId26" Type="http://schemas.openxmlformats.org/officeDocument/2006/relationships/image" Target="../media/image38.png"/><Relationship Id="rId3" Type="http://schemas.openxmlformats.org/officeDocument/2006/relationships/image" Target="../media/image51.jpeg"/><Relationship Id="rId21" Type="http://schemas.openxmlformats.org/officeDocument/2006/relationships/slide" Target="slide21.xml"/><Relationship Id="rId7" Type="http://schemas.openxmlformats.org/officeDocument/2006/relationships/image" Target="../media/image24.jpeg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5.xml"/><Relationship Id="rId2" Type="http://schemas.openxmlformats.org/officeDocument/2006/relationships/notesSlide" Target="../notesSlides/notesSlide27.xml"/><Relationship Id="rId16" Type="http://schemas.microsoft.com/office/2007/relationships/hdphoto" Target="../media/hdphoto3.wdp"/><Relationship Id="rId20" Type="http://schemas.openxmlformats.org/officeDocument/2006/relationships/image" Target="../media/image30.jpeg"/><Relationship Id="rId29" Type="http://schemas.openxmlformats.org/officeDocument/2006/relationships/slide" Target="slide1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5.xml"/><Relationship Id="rId11" Type="http://schemas.openxmlformats.org/officeDocument/2006/relationships/image" Target="../media/image26.jpeg"/><Relationship Id="rId24" Type="http://schemas.openxmlformats.org/officeDocument/2006/relationships/image" Target="../media/image32.jpeg"/><Relationship Id="rId32" Type="http://schemas.openxmlformats.org/officeDocument/2006/relationships/image" Target="../media/image36.png"/><Relationship Id="rId5" Type="http://schemas.openxmlformats.org/officeDocument/2006/relationships/image" Target="../media/image23.jpeg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28" Type="http://schemas.openxmlformats.org/officeDocument/2006/relationships/image" Target="../media/image34.jpeg"/><Relationship Id="rId10" Type="http://schemas.openxmlformats.org/officeDocument/2006/relationships/slide" Target="slide27.xml"/><Relationship Id="rId19" Type="http://schemas.openxmlformats.org/officeDocument/2006/relationships/slide" Target="slide20.xml"/><Relationship Id="rId31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25.jpeg"/><Relationship Id="rId14" Type="http://schemas.openxmlformats.org/officeDocument/2006/relationships/slide" Target="slide17.xml"/><Relationship Id="rId22" Type="http://schemas.openxmlformats.org/officeDocument/2006/relationships/image" Target="../media/image31.jpeg"/><Relationship Id="rId27" Type="http://schemas.openxmlformats.org/officeDocument/2006/relationships/slide" Target="slide26.xml"/><Relationship Id="rId30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5.jpg"/><Relationship Id="rId18" Type="http://schemas.openxmlformats.org/officeDocument/2006/relationships/image" Target="../media/image57.jpg"/><Relationship Id="rId3" Type="http://schemas.openxmlformats.org/officeDocument/2006/relationships/image" Target="../media/image8.jpeg"/><Relationship Id="rId21" Type="http://schemas.microsoft.com/office/2007/relationships/hdphoto" Target="../media/hdphoto8.wdp"/><Relationship Id="rId7" Type="http://schemas.openxmlformats.org/officeDocument/2006/relationships/slide" Target="slide35.xml"/><Relationship Id="rId12" Type="http://schemas.openxmlformats.org/officeDocument/2006/relationships/slide" Target="slide33.xml"/><Relationship Id="rId17" Type="http://schemas.openxmlformats.org/officeDocument/2006/relationships/slide" Target="slide31.xml"/><Relationship Id="rId2" Type="http://schemas.openxmlformats.org/officeDocument/2006/relationships/notesSlide" Target="../notesSlides/notesSlide28.xml"/><Relationship Id="rId16" Type="http://schemas.microsoft.com/office/2007/relationships/hdphoto" Target="../media/hdphoto7.wdp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microsoft.com/office/2007/relationships/hdphoto" Target="../media/hdphoto6.wdp"/><Relationship Id="rId5" Type="http://schemas.openxmlformats.org/officeDocument/2006/relationships/slide" Target="slide36.xml"/><Relationship Id="rId15" Type="http://schemas.openxmlformats.org/officeDocument/2006/relationships/image" Target="../media/image56.jpeg"/><Relationship Id="rId23" Type="http://schemas.openxmlformats.org/officeDocument/2006/relationships/image" Target="../media/image59.jpg"/><Relationship Id="rId10" Type="http://schemas.openxmlformats.org/officeDocument/2006/relationships/image" Target="../media/image54.jpeg"/><Relationship Id="rId19" Type="http://schemas.openxmlformats.org/officeDocument/2006/relationships/slide" Target="slide30.xml"/><Relationship Id="rId4" Type="http://schemas.microsoft.com/office/2007/relationships/hdphoto" Target="../media/hdphoto2.wdp"/><Relationship Id="rId9" Type="http://schemas.openxmlformats.org/officeDocument/2006/relationships/slide" Target="slide34.xml"/><Relationship Id="rId14" Type="http://schemas.openxmlformats.org/officeDocument/2006/relationships/slide" Target="slide32.xml"/><Relationship Id="rId22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32.xml"/><Relationship Id="rId18" Type="http://schemas.openxmlformats.org/officeDocument/2006/relationships/slide" Target="slide30.xml"/><Relationship Id="rId3" Type="http://schemas.openxmlformats.org/officeDocument/2006/relationships/image" Target="../media/image59.jpg"/><Relationship Id="rId21" Type="http://schemas.openxmlformats.org/officeDocument/2006/relationships/slide" Target="slide29.xml"/><Relationship Id="rId7" Type="http://schemas.openxmlformats.org/officeDocument/2006/relationships/image" Target="../media/image53.jpeg"/><Relationship Id="rId12" Type="http://schemas.openxmlformats.org/officeDocument/2006/relationships/image" Target="../media/image55.jpg"/><Relationship Id="rId17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6" Type="http://schemas.openxmlformats.org/officeDocument/2006/relationships/slide" Target="slide31.xml"/><Relationship Id="rId20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11" Type="http://schemas.openxmlformats.org/officeDocument/2006/relationships/slide" Target="slide33.xml"/><Relationship Id="rId5" Type="http://schemas.openxmlformats.org/officeDocument/2006/relationships/image" Target="../media/image52.jpe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openxmlformats.org/officeDocument/2006/relationships/image" Target="../media/image58.jpeg"/><Relationship Id="rId4" Type="http://schemas.openxmlformats.org/officeDocument/2006/relationships/slide" Target="slide36.xml"/><Relationship Id="rId9" Type="http://schemas.openxmlformats.org/officeDocument/2006/relationships/image" Target="../media/image54.jpeg"/><Relationship Id="rId1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5.jpg"/><Relationship Id="rId18" Type="http://schemas.openxmlformats.org/officeDocument/2006/relationships/image" Target="../media/image57.jpg"/><Relationship Id="rId3" Type="http://schemas.openxmlformats.org/officeDocument/2006/relationships/image" Target="../media/image58.jpeg"/><Relationship Id="rId21" Type="http://schemas.openxmlformats.org/officeDocument/2006/relationships/image" Target="../media/image59.jpg"/><Relationship Id="rId7" Type="http://schemas.openxmlformats.org/officeDocument/2006/relationships/slide" Target="slide35.xml"/><Relationship Id="rId12" Type="http://schemas.openxmlformats.org/officeDocument/2006/relationships/slide" Target="slide33.xml"/><Relationship Id="rId17" Type="http://schemas.openxmlformats.org/officeDocument/2006/relationships/slide" Target="slide31.xml"/><Relationship Id="rId2" Type="http://schemas.openxmlformats.org/officeDocument/2006/relationships/notesSlide" Target="../notesSlides/notesSlide30.xml"/><Relationship Id="rId16" Type="http://schemas.microsoft.com/office/2007/relationships/hdphoto" Target="../media/hdphoto7.wdp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microsoft.com/office/2007/relationships/hdphoto" Target="../media/hdphoto6.wdp"/><Relationship Id="rId5" Type="http://schemas.openxmlformats.org/officeDocument/2006/relationships/slide" Target="slide36.xml"/><Relationship Id="rId15" Type="http://schemas.openxmlformats.org/officeDocument/2006/relationships/image" Target="../media/image56.jpeg"/><Relationship Id="rId10" Type="http://schemas.openxmlformats.org/officeDocument/2006/relationships/image" Target="../media/image54.jpeg"/><Relationship Id="rId19" Type="http://schemas.openxmlformats.org/officeDocument/2006/relationships/slide" Target="slide30.xml"/><Relationship Id="rId4" Type="http://schemas.microsoft.com/office/2007/relationships/hdphoto" Target="../media/hdphoto8.wdp"/><Relationship Id="rId9" Type="http://schemas.openxmlformats.org/officeDocument/2006/relationships/slide" Target="slide34.xml"/><Relationship Id="rId1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32.xml"/><Relationship Id="rId18" Type="http://schemas.openxmlformats.org/officeDocument/2006/relationships/image" Target="../media/image58.jpeg"/><Relationship Id="rId3" Type="http://schemas.openxmlformats.org/officeDocument/2006/relationships/image" Target="../media/image57.jpg"/><Relationship Id="rId21" Type="http://schemas.openxmlformats.org/officeDocument/2006/relationships/image" Target="../media/image59.jpg"/><Relationship Id="rId7" Type="http://schemas.openxmlformats.org/officeDocument/2006/relationships/image" Target="../media/image53.jpeg"/><Relationship Id="rId12" Type="http://schemas.openxmlformats.org/officeDocument/2006/relationships/image" Target="../media/image55.jpg"/><Relationship Id="rId17" Type="http://schemas.openxmlformats.org/officeDocument/2006/relationships/slide" Target="slide30.xml"/><Relationship Id="rId2" Type="http://schemas.openxmlformats.org/officeDocument/2006/relationships/notesSlide" Target="../notesSlides/notesSlide31.xml"/><Relationship Id="rId16" Type="http://schemas.openxmlformats.org/officeDocument/2006/relationships/slide" Target="slide31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11" Type="http://schemas.openxmlformats.org/officeDocument/2006/relationships/slide" Target="slide33.xml"/><Relationship Id="rId5" Type="http://schemas.openxmlformats.org/officeDocument/2006/relationships/image" Target="../media/image52.jpe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microsoft.com/office/2007/relationships/hdphoto" Target="../media/hdphoto8.wdp"/><Relationship Id="rId4" Type="http://schemas.openxmlformats.org/officeDocument/2006/relationships/slide" Target="slide36.xml"/><Relationship Id="rId9" Type="http://schemas.openxmlformats.org/officeDocument/2006/relationships/image" Target="../media/image54.jpeg"/><Relationship Id="rId1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5.jpg"/><Relationship Id="rId18" Type="http://schemas.openxmlformats.org/officeDocument/2006/relationships/image" Target="../media/image58.jpeg"/><Relationship Id="rId3" Type="http://schemas.openxmlformats.org/officeDocument/2006/relationships/image" Target="../media/image56.jpeg"/><Relationship Id="rId21" Type="http://schemas.openxmlformats.org/officeDocument/2006/relationships/image" Target="../media/image59.jpg"/><Relationship Id="rId7" Type="http://schemas.openxmlformats.org/officeDocument/2006/relationships/slide" Target="slide35.xml"/><Relationship Id="rId12" Type="http://schemas.openxmlformats.org/officeDocument/2006/relationships/slide" Target="slide33.xml"/><Relationship Id="rId17" Type="http://schemas.openxmlformats.org/officeDocument/2006/relationships/slide" Target="slide30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7.jpg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microsoft.com/office/2007/relationships/hdphoto" Target="../media/hdphoto6.wdp"/><Relationship Id="rId5" Type="http://schemas.openxmlformats.org/officeDocument/2006/relationships/slide" Target="slide36.xml"/><Relationship Id="rId15" Type="http://schemas.openxmlformats.org/officeDocument/2006/relationships/slide" Target="slide31.xml"/><Relationship Id="rId10" Type="http://schemas.openxmlformats.org/officeDocument/2006/relationships/image" Target="../media/image54.jpeg"/><Relationship Id="rId19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slide" Target="slide34.xml"/><Relationship Id="rId1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56.jpeg"/><Relationship Id="rId18" Type="http://schemas.openxmlformats.org/officeDocument/2006/relationships/image" Target="../media/image58.jpeg"/><Relationship Id="rId3" Type="http://schemas.openxmlformats.org/officeDocument/2006/relationships/image" Target="../media/image55.jpg"/><Relationship Id="rId21" Type="http://schemas.openxmlformats.org/officeDocument/2006/relationships/image" Target="../media/image59.jpg"/><Relationship Id="rId7" Type="http://schemas.openxmlformats.org/officeDocument/2006/relationships/image" Target="../media/image53.jpeg"/><Relationship Id="rId12" Type="http://schemas.openxmlformats.org/officeDocument/2006/relationships/slide" Target="slide32.xml"/><Relationship Id="rId17" Type="http://schemas.openxmlformats.org/officeDocument/2006/relationships/slide" Target="slide30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7.jpg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11" Type="http://schemas.openxmlformats.org/officeDocument/2006/relationships/slide" Target="slide33.xml"/><Relationship Id="rId5" Type="http://schemas.openxmlformats.org/officeDocument/2006/relationships/image" Target="../media/image52.jpeg"/><Relationship Id="rId15" Type="http://schemas.openxmlformats.org/officeDocument/2006/relationships/slide" Target="slide31.xml"/><Relationship Id="rId10" Type="http://schemas.microsoft.com/office/2007/relationships/hdphoto" Target="../media/hdphoto6.wdp"/><Relationship Id="rId19" Type="http://schemas.microsoft.com/office/2007/relationships/hdphoto" Target="../media/hdphoto8.wdp"/><Relationship Id="rId4" Type="http://schemas.openxmlformats.org/officeDocument/2006/relationships/slide" Target="slide36.xml"/><Relationship Id="rId9" Type="http://schemas.openxmlformats.org/officeDocument/2006/relationships/image" Target="../media/image54.jpeg"/><Relationship Id="rId1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jpeg"/><Relationship Id="rId18" Type="http://schemas.openxmlformats.org/officeDocument/2006/relationships/image" Target="../media/image58.jpeg"/><Relationship Id="rId3" Type="http://schemas.openxmlformats.org/officeDocument/2006/relationships/image" Target="../media/image54.jpeg"/><Relationship Id="rId21" Type="http://schemas.openxmlformats.org/officeDocument/2006/relationships/image" Target="../media/image59.jpg"/><Relationship Id="rId7" Type="http://schemas.openxmlformats.org/officeDocument/2006/relationships/slide" Target="slide35.xml"/><Relationship Id="rId12" Type="http://schemas.openxmlformats.org/officeDocument/2006/relationships/slide" Target="slide32.xml"/><Relationship Id="rId17" Type="http://schemas.openxmlformats.org/officeDocument/2006/relationships/slide" Target="slide30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7.jpg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openxmlformats.org/officeDocument/2006/relationships/image" Target="../media/image55.jpg"/><Relationship Id="rId5" Type="http://schemas.openxmlformats.org/officeDocument/2006/relationships/slide" Target="slide36.xml"/><Relationship Id="rId15" Type="http://schemas.openxmlformats.org/officeDocument/2006/relationships/slide" Target="slide31.xml"/><Relationship Id="rId10" Type="http://schemas.openxmlformats.org/officeDocument/2006/relationships/slide" Target="slide33.xml"/><Relationship Id="rId19" Type="http://schemas.microsoft.com/office/2007/relationships/hdphoto" Target="../media/hdphoto8.wdp"/><Relationship Id="rId4" Type="http://schemas.microsoft.com/office/2007/relationships/hdphoto" Target="../media/hdphoto6.wdp"/><Relationship Id="rId9" Type="http://schemas.openxmlformats.org/officeDocument/2006/relationships/slide" Target="slide34.xml"/><Relationship Id="rId1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6.jpeg"/><Relationship Id="rId18" Type="http://schemas.openxmlformats.org/officeDocument/2006/relationships/image" Target="../media/image58.jpeg"/><Relationship Id="rId3" Type="http://schemas.openxmlformats.org/officeDocument/2006/relationships/image" Target="../media/image53.jpeg"/><Relationship Id="rId21" Type="http://schemas.openxmlformats.org/officeDocument/2006/relationships/image" Target="../media/image59.jpg"/><Relationship Id="rId7" Type="http://schemas.openxmlformats.org/officeDocument/2006/relationships/slide" Target="slide34.xml"/><Relationship Id="rId12" Type="http://schemas.openxmlformats.org/officeDocument/2006/relationships/slide" Target="slide32.xml"/><Relationship Id="rId17" Type="http://schemas.openxmlformats.org/officeDocument/2006/relationships/slide" Target="slide30.xm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7.jpg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11" Type="http://schemas.openxmlformats.org/officeDocument/2006/relationships/image" Target="../media/image55.jpg"/><Relationship Id="rId5" Type="http://schemas.openxmlformats.org/officeDocument/2006/relationships/image" Target="../media/image52.jpeg"/><Relationship Id="rId15" Type="http://schemas.openxmlformats.org/officeDocument/2006/relationships/slide" Target="slide31.xml"/><Relationship Id="rId10" Type="http://schemas.openxmlformats.org/officeDocument/2006/relationships/slide" Target="slide33.xml"/><Relationship Id="rId19" Type="http://schemas.microsoft.com/office/2007/relationships/hdphoto" Target="../media/hdphoto8.wdp"/><Relationship Id="rId4" Type="http://schemas.openxmlformats.org/officeDocument/2006/relationships/slide" Target="slide36.xml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6.jpeg"/><Relationship Id="rId18" Type="http://schemas.openxmlformats.org/officeDocument/2006/relationships/image" Target="../media/image58.jpeg"/><Relationship Id="rId3" Type="http://schemas.openxmlformats.org/officeDocument/2006/relationships/image" Target="../media/image52.jpeg"/><Relationship Id="rId21" Type="http://schemas.openxmlformats.org/officeDocument/2006/relationships/image" Target="../media/image59.jpg"/><Relationship Id="rId7" Type="http://schemas.openxmlformats.org/officeDocument/2006/relationships/slide" Target="slide34.xml"/><Relationship Id="rId12" Type="http://schemas.openxmlformats.org/officeDocument/2006/relationships/slide" Target="slide32.xml"/><Relationship Id="rId17" Type="http://schemas.openxmlformats.org/officeDocument/2006/relationships/slide" Target="slide30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7.jpg"/><Relationship Id="rId20" Type="http://schemas.openxmlformats.org/officeDocument/2006/relationships/slide" Target="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eg"/><Relationship Id="rId11" Type="http://schemas.openxmlformats.org/officeDocument/2006/relationships/image" Target="../media/image55.jpg"/><Relationship Id="rId5" Type="http://schemas.openxmlformats.org/officeDocument/2006/relationships/slide" Target="slide35.xml"/><Relationship Id="rId15" Type="http://schemas.openxmlformats.org/officeDocument/2006/relationships/slide" Target="slide31.xml"/><Relationship Id="rId10" Type="http://schemas.openxmlformats.org/officeDocument/2006/relationships/slide" Target="slide33.xml"/><Relationship Id="rId19" Type="http://schemas.microsoft.com/office/2007/relationships/hdphoto" Target="../media/hdphoto8.wdp"/><Relationship Id="rId4" Type="http://schemas.openxmlformats.org/officeDocument/2006/relationships/slide" Target="slide36.xml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7.jpeg"/><Relationship Id="rId7" Type="http://schemas.microsoft.com/office/2007/relationships/hdphoto" Target="../media/hdphoto9.wdp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11" Type="http://schemas.openxmlformats.org/officeDocument/2006/relationships/slide" Target="slide40.xml"/><Relationship Id="rId5" Type="http://schemas.openxmlformats.org/officeDocument/2006/relationships/slide" Target="slide38.xml"/><Relationship Id="rId10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10" Type="http://schemas.openxmlformats.org/officeDocument/2006/relationships/image" Target="../media/image62.jpeg"/><Relationship Id="rId4" Type="http://schemas.microsoft.com/office/2007/relationships/hdphoto" Target="../media/hdphoto9.wdp"/><Relationship Id="rId9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61.png"/><Relationship Id="rId7" Type="http://schemas.microsoft.com/office/2007/relationships/hdphoto" Target="../media/hdphoto9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slide" Target="slide38.xml"/><Relationship Id="rId10" Type="http://schemas.openxmlformats.org/officeDocument/2006/relationships/image" Target="../media/image62.jpeg"/><Relationship Id="rId4" Type="http://schemas.microsoft.com/office/2007/relationships/hdphoto" Target="../media/hdphoto10.wdp"/><Relationship Id="rId9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63.jpeg"/><Relationship Id="rId7" Type="http://schemas.microsoft.com/office/2007/relationships/hdphoto" Target="../media/hdphoto9.wdp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11" Type="http://schemas.openxmlformats.org/officeDocument/2006/relationships/slide" Target="slide40.xml"/><Relationship Id="rId5" Type="http://schemas.openxmlformats.org/officeDocument/2006/relationships/slide" Target="slide38.xml"/><Relationship Id="rId10" Type="http://schemas.microsoft.com/office/2007/relationships/hdphoto" Target="../media/hdphoto10.wdp"/><Relationship Id="rId4" Type="http://schemas.microsoft.com/office/2007/relationships/hdphoto" Target="../media/hdphoto11.wdp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tore.ksre.ksu.edu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" Target="slide6.xml"/><Relationship Id="rId7" Type="http://schemas.openxmlformats.org/officeDocument/2006/relationships/slide" Target="slide37.xml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jpeg"/><Relationship Id="rId11" Type="http://schemas.openxmlformats.org/officeDocument/2006/relationships/image" Target="../media/image8.jpeg"/><Relationship Id="rId5" Type="http://schemas.openxmlformats.org/officeDocument/2006/relationships/slide" Target="slide13.xml"/><Relationship Id="rId10" Type="http://schemas.openxmlformats.org/officeDocument/2006/relationships/slide" Target="slide28.xml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11.jpeg"/><Relationship Id="rId12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1.xm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3877"/>
            <a:ext cx="7772400" cy="1470025"/>
          </a:xfrm>
        </p:spPr>
        <p:txBody>
          <a:bodyPr/>
          <a:lstStyle/>
          <a:p>
            <a:r>
              <a:rPr lang="en-US" sz="7200" dirty="0" smtClean="0">
                <a:latin typeface="Cooper Black" panose="0208090404030B020404" pitchFamily="18" charset="0"/>
              </a:rPr>
              <a:t>Fixing Funky Foods</a:t>
            </a:r>
            <a:endParaRPr lang="en-US" sz="7200" dirty="0">
              <a:latin typeface="Cooper Black" panose="0208090404030B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429000"/>
            <a:ext cx="7467600" cy="25957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Presented By: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Written </a:t>
            </a:r>
            <a:r>
              <a:rPr lang="en-US" dirty="0" smtClean="0"/>
              <a:t>By: Robin </a:t>
            </a:r>
            <a:r>
              <a:rPr lang="en-US" dirty="0" smtClean="0"/>
              <a:t>Eubank-Callis, M.S.</a:t>
            </a:r>
            <a:endParaRPr lang="en-US" dirty="0" smtClean="0"/>
          </a:p>
          <a:p>
            <a:r>
              <a:rPr lang="en-US" dirty="0" smtClean="0"/>
              <a:t>K-State Research &amp; Extension </a:t>
            </a:r>
            <a:r>
              <a:rPr lang="en-US" dirty="0" smtClean="0"/>
              <a:t>Barber County</a:t>
            </a:r>
          </a:p>
          <a:p>
            <a:r>
              <a:rPr lang="en-US" dirty="0" smtClean="0"/>
              <a:t>Family and Consumer Science Agent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Persimmons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00" y="1692275"/>
            <a:ext cx="8124825" cy="3359150"/>
          </a:xfrm>
        </p:spPr>
      </p:pic>
      <p:pic>
        <p:nvPicPr>
          <p:cNvPr id="11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12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13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4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Fruit</a:t>
            </a:r>
            <a:endParaRPr lang="en-US" dirty="0"/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97763" y="1377950"/>
            <a:ext cx="4336991" cy="4427345"/>
          </a:xfrm>
          <a:prstGeom prst="rect">
            <a:avLst/>
          </a:prstGeom>
        </p:spPr>
      </p:pic>
      <p:pic>
        <p:nvPicPr>
          <p:cNvPr id="10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11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12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3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8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Ugli</a:t>
            </a:r>
            <a:r>
              <a:rPr lang="en-US" dirty="0" smtClean="0"/>
              <a:t> Fruit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1244600"/>
            <a:ext cx="6781800" cy="4531475"/>
          </a:xfrm>
        </p:spPr>
      </p:pic>
      <p:pic>
        <p:nvPicPr>
          <p:cNvPr id="11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12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13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4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9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Vegetables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950" y="933451"/>
            <a:ext cx="6896100" cy="4290158"/>
          </a:xfrm>
        </p:spPr>
      </p:pic>
      <p:grpSp>
        <p:nvGrpSpPr>
          <p:cNvPr id="19" name="Group 18"/>
          <p:cNvGrpSpPr/>
          <p:nvPr/>
        </p:nvGrpSpPr>
        <p:grpSpPr>
          <a:xfrm>
            <a:off x="1791570" y="5466685"/>
            <a:ext cx="5645403" cy="1215942"/>
            <a:chOff x="1867770" y="5542885"/>
            <a:chExt cx="5645403" cy="1215942"/>
          </a:xfrm>
        </p:grpSpPr>
        <p:pic>
          <p:nvPicPr>
            <p:cNvPr id="12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4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5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7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8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9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10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11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13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15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2050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789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Artichoke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120" y="898525"/>
            <a:ext cx="5949950" cy="453707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38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40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41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43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44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45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46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47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48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49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51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852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Arugula </a:t>
            </a:r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67986" y="1236663"/>
            <a:ext cx="5983287" cy="3990975"/>
          </a:xfrm>
        </p:spPr>
      </p:pic>
      <p:grpSp>
        <p:nvGrpSpPr>
          <p:cNvPr id="24" name="Group 23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5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7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8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0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1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2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3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4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5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6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8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391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Avocado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1100" y="1069975"/>
            <a:ext cx="6781800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2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4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5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27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28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29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0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1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2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3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5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573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Bok Choy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909638"/>
            <a:ext cx="8204200" cy="445928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7" name="Content Placeholder 5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9" name="Content Placeholder 18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30" name="Picture 2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Content Placeholder 7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2" name="Content Placeholder 7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3" name="Content Placeholder 7">
                <a:hlinkClick r:id="rId15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4" name="Content Placeholder 3">
                <a:hlinkClick r:id="rId18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5" name="Content Placeholder 6">
                <a:hlinkClick r:id="rId2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6" name="Content Placeholder 3">
                <a:hlinkClick r:id="rId2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7" name="Content Placeholder 6">
                <a:hlinkClick r:id="rId2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8" name="Picture 5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Content Placeholder 4">
                <a:hlinkClick r:id="rId28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40" name="Picture 2">
                <a:hlinkClick r:id="rId30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3">
                <a:hlinkClick r:id="rId32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950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Brussel Sprouts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192" y="982663"/>
            <a:ext cx="6399212" cy="4325937"/>
          </a:xfrm>
        </p:spPr>
      </p:pic>
      <p:grpSp>
        <p:nvGrpSpPr>
          <p:cNvPr id="21" name="Group 20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2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4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5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27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28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29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0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1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2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3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5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32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Fennel Bulb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5400000">
            <a:off x="2487983" y="-153989"/>
            <a:ext cx="4232275" cy="665003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2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4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5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27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28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29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0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1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2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3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5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761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99" r="1"/>
          <a:stretch/>
        </p:blipFill>
        <p:spPr>
          <a:xfrm>
            <a:off x="152400" y="974725"/>
            <a:ext cx="8686800" cy="4114800"/>
          </a:xfrm>
        </p:spPr>
      </p:pic>
    </p:spTree>
    <p:extLst>
      <p:ext uri="{BB962C8B-B14F-4D97-AF65-F5344CB8AC3E}">
        <p14:creationId xmlns:p14="http://schemas.microsoft.com/office/powerpoint/2010/main" val="14483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Jicama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236" y="908050"/>
            <a:ext cx="5476875" cy="445928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5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7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8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0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1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2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3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4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5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6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8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929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Kale</a:t>
            </a:r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136" y="866775"/>
            <a:ext cx="6091237" cy="45021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8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30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31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3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4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5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6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7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8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9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41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405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Leek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621" y="836922"/>
            <a:ext cx="3636962" cy="46482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4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6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7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29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0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1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2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3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4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5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7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183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Napa Cabbage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5808" y="963613"/>
            <a:ext cx="6056312" cy="444658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5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7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8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0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1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2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3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4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5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6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8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581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Portobello Mushroom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754" y="932172"/>
            <a:ext cx="4762500" cy="4452938"/>
          </a:xfrm>
        </p:spPr>
      </p:pic>
      <p:grpSp>
        <p:nvGrpSpPr>
          <p:cNvPr id="22" name="Group 21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3" name="Content Placeholder 5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5" name="Content Placeholder 18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6" name="Picture 2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Content Placeholder 7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28" name="Content Placeholder 7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29" name="Content Placeholder 7">
                <a:hlinkClick r:id="rId15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0" name="Content Placeholder 3">
                <a:hlinkClick r:id="rId18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1" name="Content Placeholder 6">
                <a:hlinkClick r:id="rId2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2" name="Content Placeholder 3">
                <a:hlinkClick r:id="rId2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3" name="Content Placeholder 6">
                <a:hlinkClick r:id="rId2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4" name="Picture 5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Content Placeholder 4">
                <a:hlinkClick r:id="rId28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6" name="Picture 2">
                <a:hlinkClick r:id="rId30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3">
                <a:hlinkClick r:id="rId32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443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Radicchio</a:t>
            </a:r>
            <a:endParaRPr lang="en-US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9" b="10807"/>
          <a:stretch/>
        </p:blipFill>
        <p:spPr bwMode="auto">
          <a:xfrm>
            <a:off x="1916539" y="932172"/>
            <a:ext cx="523557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7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9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30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2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3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4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5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6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7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8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40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332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Rutabaga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498" y="896938"/>
            <a:ext cx="6794500" cy="453072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25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27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28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30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31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32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33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34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35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36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38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816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Tomatillo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5969" y="989013"/>
            <a:ext cx="6048375" cy="439737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34420" y="5504785"/>
            <a:ext cx="5645403" cy="1215942"/>
            <a:chOff x="1867770" y="5542885"/>
            <a:chExt cx="5645403" cy="1215942"/>
          </a:xfrm>
        </p:grpSpPr>
        <p:pic>
          <p:nvPicPr>
            <p:cNvPr id="42" name="Content Placeholder 5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2810718" y="6109418"/>
              <a:ext cx="570313" cy="728506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1867770" y="5542885"/>
              <a:ext cx="5645403" cy="1202483"/>
              <a:chOff x="1867770" y="5542885"/>
              <a:chExt cx="5645403" cy="1202483"/>
            </a:xfrm>
          </p:grpSpPr>
          <p:pic>
            <p:nvPicPr>
              <p:cNvPr id="44" name="Content Placeholder 1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680044" y="5584539"/>
                <a:ext cx="769477" cy="513205"/>
              </a:xfrm>
              <a:prstGeom prst="rect">
                <a:avLst/>
              </a:prstGeom>
            </p:spPr>
          </p:pic>
          <p:pic>
            <p:nvPicPr>
              <p:cNvPr id="45" name="Picture 2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518867" y="5597339"/>
                <a:ext cx="782164" cy="49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Content Placeholder 7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156" y="6188515"/>
                <a:ext cx="684017" cy="556853"/>
              </a:xfrm>
              <a:prstGeom prst="rect">
                <a:avLst/>
              </a:prstGeom>
            </p:spPr>
          </p:pic>
          <p:pic>
            <p:nvPicPr>
              <p:cNvPr id="47" name="Content Placeholder 7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2275" y="5542885"/>
                <a:ext cx="691310" cy="579822"/>
              </a:xfrm>
              <a:prstGeom prst="rect">
                <a:avLst/>
              </a:prstGeom>
            </p:spPr>
          </p:pic>
          <p:pic>
            <p:nvPicPr>
              <p:cNvPr id="48" name="Content Placeholder 7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33448" y="5597340"/>
                <a:ext cx="722347" cy="505783"/>
              </a:xfrm>
              <a:prstGeom prst="rect">
                <a:avLst/>
              </a:prstGeom>
            </p:spPr>
          </p:pic>
          <p:pic>
            <p:nvPicPr>
              <p:cNvPr id="49" name="Content Placeholder 3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6041352" y="5429586"/>
                <a:ext cx="524309" cy="812006"/>
              </a:xfrm>
              <a:prstGeom prst="rect">
                <a:avLst/>
              </a:prstGeom>
            </p:spPr>
          </p:pic>
          <p:pic>
            <p:nvPicPr>
              <p:cNvPr id="50" name="Content Placeholder 6">
                <a:hlinkClick r:id="rId19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11904" y="5557097"/>
                <a:ext cx="684016" cy="556984"/>
              </a:xfrm>
              <a:prstGeom prst="rect">
                <a:avLst/>
              </a:prstGeom>
            </p:spPr>
          </p:pic>
          <p:pic>
            <p:nvPicPr>
              <p:cNvPr id="51" name="Content Placeholder 3">
                <a:hlinkClick r:id="rId21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67770" y="6188516"/>
                <a:ext cx="753276" cy="556852"/>
              </a:xfrm>
              <a:prstGeom prst="rect">
                <a:avLst/>
              </a:prstGeom>
            </p:spPr>
          </p:pic>
          <p:pic>
            <p:nvPicPr>
              <p:cNvPr id="52" name="Content Placeholder 6">
                <a:hlinkClick r:id="rId23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42413" y="6188514"/>
                <a:ext cx="758618" cy="556853"/>
              </a:xfrm>
              <a:prstGeom prst="rect">
                <a:avLst/>
              </a:prstGeom>
            </p:spPr>
          </p:pic>
          <p:pic>
            <p:nvPicPr>
              <p:cNvPr id="53" name="Picture 5">
                <a:hlinkClick r:id="rId25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263076" y="6188515"/>
                <a:ext cx="565420" cy="556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Content Placeholder 4">
                <a:hlinkClick r:id="rId2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7504" y="6188515"/>
                <a:ext cx="836762" cy="556853"/>
              </a:xfrm>
              <a:prstGeom prst="rect">
                <a:avLst/>
              </a:prstGeom>
            </p:spPr>
          </p:pic>
          <p:pic>
            <p:nvPicPr>
              <p:cNvPr id="55" name="Picture 2">
                <a:hlinkClick r:id="rId29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36607" y="5572088"/>
                <a:ext cx="591889" cy="523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3">
                <a:hlinkClick r:id="rId31" action="ppaction://hlinksldjump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3448" y="6188516"/>
                <a:ext cx="722347" cy="55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775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Grains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8" t="7001" r="9436" b="10538"/>
          <a:stretch/>
        </p:blipFill>
        <p:spPr>
          <a:xfrm>
            <a:off x="806959" y="1012825"/>
            <a:ext cx="7475537" cy="4510088"/>
          </a:xfrm>
        </p:spPr>
      </p:pic>
      <p:grpSp>
        <p:nvGrpSpPr>
          <p:cNvPr id="15" name="Group 14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4" name="Content Placeholder 6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6" name="Content Placeholder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7" name="Content Placeholder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8" name="Content Placeholder 4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9" name="Content Placeholder 5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10" name="Content Placeholder 5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11" name="Content Placeholder 7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14" name="Content Placeholder 16">
              <a:hlinkClick r:id="rId22" action="ppaction://hlinksldjump"/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Arborio Rice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7225" y="1187450"/>
            <a:ext cx="7801947" cy="4394200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4" name="Content Placeholder 6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6" name="Content Placeholder 4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27" name="Content Placeholder 4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3" action="ppaction://hlinksldjump"/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9" name="Content Placeholder 5">
              <a:hlinkClick r:id="rId16" action="ppaction://hlinksldjump"/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30" name="Content Placeholder 7">
              <a:hlinkClick r:id="rId18" action="ppaction://hlinksldjump"/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1" name="Content Placeholder 16">
              <a:hlinkClick r:id="rId21" action="ppaction://hlinksldjump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grocery store ais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4" y="1303337"/>
            <a:ext cx="8116888" cy="45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2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Bulgur Wheat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14212" r="26014" b="19317"/>
          <a:stretch/>
        </p:blipFill>
        <p:spPr>
          <a:xfrm>
            <a:off x="1153392" y="930275"/>
            <a:ext cx="6831013" cy="4876800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4" name="Content Placeholder 6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6" name="Content Placeholder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17" name="Content Placeholder 4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7" name="Content Placeholder 5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29" name="Content Placeholder 7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0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6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Chia Seeds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3552" r="25661" b="33113"/>
          <a:stretch/>
        </p:blipFill>
        <p:spPr>
          <a:xfrm>
            <a:off x="1247490" y="1008063"/>
            <a:ext cx="6632575" cy="4718050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4" name="Content Placeholder 6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6" name="Content Placeholder 4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26" name="Content Placeholder 4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7" name="Content Placeholder 5">
              <a:hlinkClick r:id="rId13" action="ppaction://hlinksldjump"/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6" action="ppaction://hlinksldjump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29" name="Content Placeholder 7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0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77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Couscous</a:t>
            </a:r>
            <a:endParaRPr lang="en-US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2611" r="20900" b="15241"/>
          <a:stretch/>
        </p:blipFill>
        <p:spPr>
          <a:xfrm>
            <a:off x="1219200" y="954088"/>
            <a:ext cx="6697663" cy="4832350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4" name="Content Placeholder 6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6" name="Content Placeholder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17" name="Content Placeholder 4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18" name="Content Placeholder 5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29" name="Content Placeholder 7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0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3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Flax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3238" r="8731" b="29351"/>
          <a:stretch/>
        </p:blipFill>
        <p:spPr>
          <a:xfrm>
            <a:off x="476250" y="1185863"/>
            <a:ext cx="8181975" cy="4035425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4" name="Content Placeholder 6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6" name="Content Placeholder 4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26" name="Content Placeholder 4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7" name="Content Placeholder 5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29" name="Content Placeholder 7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0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3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Quinoa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5050"/>
            <a:ext cx="8020050" cy="4517040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4" name="Content Placeholder 6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6" name="Content Placeholder 4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26" name="Content Placeholder 4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7" name="Content Placeholder 5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29" name="Content Placeholder 7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0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5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Spelt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215" y="1092200"/>
            <a:ext cx="6167168" cy="4625376"/>
          </a:xfrm>
        </p:spPr>
      </p:pic>
      <p:grpSp>
        <p:nvGrpSpPr>
          <p:cNvPr id="13" name="Group 12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23" name="Content Placeholder 6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24" name="Content Placeholder 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25" name="Content Placeholder 4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26" name="Content Placeholder 4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7" name="Content Placeholder 5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29" name="Content Placeholder 7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0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3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Cut Oats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587500"/>
            <a:ext cx="8318500" cy="2349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000" y="4292600"/>
            <a:ext cx="812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3000" algn="ctr"/>
                <a:tab pos="3886200" algn="ctr"/>
                <a:tab pos="6858000" algn="ctr"/>
              </a:tabLs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Quick Cooking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Rolled	Steel Cut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56374" y="6146179"/>
            <a:ext cx="5544636" cy="513331"/>
            <a:chOff x="1961174" y="6222379"/>
            <a:chExt cx="5544636" cy="513331"/>
          </a:xfrm>
        </p:grpSpPr>
        <p:pic>
          <p:nvPicPr>
            <p:cNvPr id="15" name="Content Placeholder 6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906" t="1" b="77488"/>
            <a:stretch/>
          </p:blipFill>
          <p:spPr>
            <a:xfrm>
              <a:off x="6927246" y="6257416"/>
              <a:ext cx="578564" cy="454544"/>
            </a:xfrm>
            <a:prstGeom prst="rect">
              <a:avLst/>
            </a:prstGeom>
          </p:spPr>
        </p:pic>
        <p:pic>
          <p:nvPicPr>
            <p:cNvPr id="16" name="Content Placeholder 3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579" t="32477" r="37580" b="47355"/>
            <a:stretch/>
          </p:blipFill>
          <p:spPr>
            <a:xfrm>
              <a:off x="6254731" y="6245541"/>
              <a:ext cx="528387" cy="474600"/>
            </a:xfrm>
            <a:prstGeom prst="rect">
              <a:avLst/>
            </a:prstGeom>
          </p:spPr>
        </p:pic>
        <p:pic>
          <p:nvPicPr>
            <p:cNvPr id="17" name="Content Placeholder 4">
              <a:hlinkClick r:id="rId7" action="ppaction://hlinksldjump"/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76" t="20170" r="51763" b="50044"/>
            <a:stretch/>
          </p:blipFill>
          <p:spPr>
            <a:xfrm>
              <a:off x="5561941" y="6245857"/>
              <a:ext cx="503224" cy="474735"/>
            </a:xfrm>
            <a:prstGeom prst="rect">
              <a:avLst/>
            </a:prstGeom>
          </p:spPr>
        </p:pic>
        <p:pic>
          <p:nvPicPr>
            <p:cNvPr id="18" name="Content Placeholder 4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8" t="14961" r="36711" b="66610"/>
            <a:stretch/>
          </p:blipFill>
          <p:spPr>
            <a:xfrm>
              <a:off x="4740349" y="6222379"/>
              <a:ext cx="644864" cy="490097"/>
            </a:xfrm>
            <a:prstGeom prst="rect">
              <a:avLst/>
            </a:prstGeom>
          </p:spPr>
        </p:pic>
        <p:pic>
          <p:nvPicPr>
            <p:cNvPr id="28" name="Content Placeholder 5">
              <a:hlinkClick r:id="rId12" action="ppaction://hlinksldjump"/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3" t="31721" r="50091" b="49840"/>
            <a:stretch/>
          </p:blipFill>
          <p:spPr>
            <a:xfrm>
              <a:off x="4063096" y="6222379"/>
              <a:ext cx="481632" cy="473696"/>
            </a:xfrm>
            <a:prstGeom prst="rect">
              <a:avLst/>
            </a:prstGeom>
          </p:spPr>
        </p:pic>
        <p:pic>
          <p:nvPicPr>
            <p:cNvPr id="29" name="Content Placeholder 5">
              <a:hlinkClick r:id="rId15" action="ppaction://hlinksldjump"/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1" t="20311" r="40460" b="61420"/>
            <a:stretch/>
          </p:blipFill>
          <p:spPr>
            <a:xfrm>
              <a:off x="3364171" y="6246510"/>
              <a:ext cx="532904" cy="466903"/>
            </a:xfrm>
            <a:prstGeom prst="rect">
              <a:avLst/>
            </a:prstGeom>
          </p:spPr>
        </p:pic>
        <p:pic>
          <p:nvPicPr>
            <p:cNvPr id="30" name="Content Placeholder 7">
              <a:hlinkClick r:id="rId17" action="ppaction://hlinksldjump"/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6" t="28952" r="52993" b="50772"/>
            <a:stretch/>
          </p:blipFill>
          <p:spPr>
            <a:xfrm>
              <a:off x="2727141" y="6246510"/>
              <a:ext cx="491587" cy="489200"/>
            </a:xfrm>
            <a:prstGeom prst="rect">
              <a:avLst/>
            </a:prstGeom>
          </p:spPr>
        </p:pic>
        <p:pic>
          <p:nvPicPr>
            <p:cNvPr id="31" name="Content Placeholder 16">
              <a:hlinkClick r:id="rId20" action="ppaction://hlinksldjump"/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7" t="28953" r="26279" b="42091"/>
            <a:stretch/>
          </p:blipFill>
          <p:spPr>
            <a:xfrm>
              <a:off x="1961174" y="6257415"/>
              <a:ext cx="632063" cy="478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34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74" r="17286" b="35512"/>
          <a:stretch/>
        </p:blipFill>
        <p:spPr>
          <a:xfrm>
            <a:off x="1996116" y="1017588"/>
            <a:ext cx="5113338" cy="4816475"/>
          </a:xfrm>
        </p:spPr>
      </p:pic>
      <p:grpSp>
        <p:nvGrpSpPr>
          <p:cNvPr id="9" name="Group 8"/>
          <p:cNvGrpSpPr/>
          <p:nvPr/>
        </p:nvGrpSpPr>
        <p:grpSpPr>
          <a:xfrm>
            <a:off x="3392760" y="6020767"/>
            <a:ext cx="2386602" cy="634203"/>
            <a:chOff x="1854323" y="6050373"/>
            <a:chExt cx="2386602" cy="634203"/>
          </a:xfrm>
        </p:grpSpPr>
        <p:pic>
          <p:nvPicPr>
            <p:cNvPr id="5" name="Content Placeholder 4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69" t="31892" r="70724" b="40439"/>
            <a:stretch/>
          </p:blipFill>
          <p:spPr>
            <a:xfrm>
              <a:off x="1854323" y="6050373"/>
              <a:ext cx="630620" cy="634203"/>
            </a:xfrm>
            <a:prstGeom prst="rect">
              <a:avLst/>
            </a:prstGeom>
          </p:spPr>
        </p:pic>
        <p:pic>
          <p:nvPicPr>
            <p:cNvPr id="6" name="Content Placeholder 3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900"/>
                      </a14:imgEffect>
                      <a14:imgEffect>
                        <a14:saturation sat="140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161" t="68809" r="55701" b="10787"/>
            <a:stretch/>
          </p:blipFill>
          <p:spPr>
            <a:xfrm>
              <a:off x="2627019" y="6050373"/>
              <a:ext cx="662524" cy="613810"/>
            </a:xfrm>
            <a:prstGeom prst="rect">
              <a:avLst/>
            </a:prstGeom>
          </p:spPr>
        </p:pic>
        <p:pic>
          <p:nvPicPr>
            <p:cNvPr id="7" name="Content Placeholder 3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01" t="6547" r="51038" b="54668"/>
            <a:stretch/>
          </p:blipFill>
          <p:spPr>
            <a:xfrm>
              <a:off x="3482103" y="6050373"/>
              <a:ext cx="758822" cy="592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92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Chickpeas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59462" y="1073150"/>
            <a:ext cx="5112612" cy="4726754"/>
          </a:xfrm>
        </p:spPr>
      </p:pic>
      <p:grpSp>
        <p:nvGrpSpPr>
          <p:cNvPr id="8" name="Group 7"/>
          <p:cNvGrpSpPr/>
          <p:nvPr/>
        </p:nvGrpSpPr>
        <p:grpSpPr>
          <a:xfrm>
            <a:off x="3392760" y="6020767"/>
            <a:ext cx="2386602" cy="634203"/>
            <a:chOff x="1854323" y="6050373"/>
            <a:chExt cx="2386602" cy="634203"/>
          </a:xfrm>
        </p:grpSpPr>
        <p:pic>
          <p:nvPicPr>
            <p:cNvPr id="9" name="Content Placeholder 4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69" t="31892" r="70724" b="40439"/>
            <a:stretch/>
          </p:blipFill>
          <p:spPr>
            <a:xfrm>
              <a:off x="1854323" y="6050373"/>
              <a:ext cx="630620" cy="634203"/>
            </a:xfrm>
            <a:prstGeom prst="rect">
              <a:avLst/>
            </a:prstGeom>
          </p:spPr>
        </p:pic>
        <p:pic>
          <p:nvPicPr>
            <p:cNvPr id="10" name="Content Placeholder 3">
              <a:hlinkClick r:id="rId6" action="ppaction://hlinksldjump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6900"/>
                      </a14:imgEffect>
                      <a14:imgEffect>
                        <a14:saturation sat="140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161" t="68809" r="55701" b="10787"/>
            <a:stretch/>
          </p:blipFill>
          <p:spPr>
            <a:xfrm>
              <a:off x="2627019" y="6050373"/>
              <a:ext cx="662524" cy="613810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01" t="6547" r="51038" b="54668"/>
            <a:stretch/>
          </p:blipFill>
          <p:spPr>
            <a:xfrm>
              <a:off x="3482103" y="6050373"/>
              <a:ext cx="758822" cy="592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7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Edamame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  <a14:imgEffect>
                      <a14:saturation sat="14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955" y="1039813"/>
            <a:ext cx="3679825" cy="4868862"/>
          </a:xfrm>
        </p:spPr>
      </p:pic>
      <p:grpSp>
        <p:nvGrpSpPr>
          <p:cNvPr id="8" name="Group 7"/>
          <p:cNvGrpSpPr/>
          <p:nvPr/>
        </p:nvGrpSpPr>
        <p:grpSpPr>
          <a:xfrm>
            <a:off x="3392760" y="6020767"/>
            <a:ext cx="2386602" cy="634203"/>
            <a:chOff x="1854323" y="6050373"/>
            <a:chExt cx="2386602" cy="634203"/>
          </a:xfrm>
        </p:grpSpPr>
        <p:pic>
          <p:nvPicPr>
            <p:cNvPr id="13" name="Content Placeholder 4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69" t="31892" r="70724" b="40439"/>
            <a:stretch/>
          </p:blipFill>
          <p:spPr>
            <a:xfrm>
              <a:off x="1854323" y="6050373"/>
              <a:ext cx="630620" cy="634203"/>
            </a:xfrm>
            <a:prstGeom prst="rect">
              <a:avLst/>
            </a:prstGeom>
          </p:spPr>
        </p:pic>
        <p:pic>
          <p:nvPicPr>
            <p:cNvPr id="14" name="Content Placeholder 3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900"/>
                      </a14:imgEffect>
                      <a14:imgEffect>
                        <a14:saturation sat="140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161" t="68809" r="55701" b="10787"/>
            <a:stretch/>
          </p:blipFill>
          <p:spPr>
            <a:xfrm>
              <a:off x="2627019" y="6050373"/>
              <a:ext cx="662524" cy="613810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9" action="ppaction://hlinksldjump"/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01" t="6547" r="51038" b="54668"/>
            <a:stretch/>
          </p:blipFill>
          <p:spPr>
            <a:xfrm>
              <a:off x="3482103" y="6050373"/>
              <a:ext cx="758822" cy="592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3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Dietary Guidelines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013" y="1506442"/>
            <a:ext cx="6578600" cy="4386262"/>
          </a:xfrm>
        </p:spPr>
      </p:pic>
    </p:spTree>
    <p:extLst>
      <p:ext uri="{BB962C8B-B14F-4D97-AF65-F5344CB8AC3E}">
        <p14:creationId xmlns:p14="http://schemas.microsoft.com/office/powerpoint/2010/main" val="330110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Lentils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50" y="1036638"/>
            <a:ext cx="6326188" cy="4732337"/>
          </a:xfrm>
        </p:spPr>
      </p:pic>
      <p:grpSp>
        <p:nvGrpSpPr>
          <p:cNvPr id="8" name="Group 7"/>
          <p:cNvGrpSpPr/>
          <p:nvPr/>
        </p:nvGrpSpPr>
        <p:grpSpPr>
          <a:xfrm>
            <a:off x="3392760" y="6020767"/>
            <a:ext cx="2386602" cy="634203"/>
            <a:chOff x="1854323" y="6050373"/>
            <a:chExt cx="2386602" cy="634203"/>
          </a:xfrm>
        </p:grpSpPr>
        <p:pic>
          <p:nvPicPr>
            <p:cNvPr id="13" name="Content Placeholder 4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69" t="31892" r="70724" b="40439"/>
            <a:stretch/>
          </p:blipFill>
          <p:spPr>
            <a:xfrm>
              <a:off x="1854323" y="6050373"/>
              <a:ext cx="630620" cy="634203"/>
            </a:xfrm>
            <a:prstGeom prst="rect">
              <a:avLst/>
            </a:prstGeom>
          </p:spPr>
        </p:pic>
        <p:pic>
          <p:nvPicPr>
            <p:cNvPr id="14" name="Content Placeholder 3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900"/>
                      </a14:imgEffect>
                      <a14:imgEffect>
                        <a14:saturation sat="140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161" t="68809" r="55701" b="10787"/>
            <a:stretch/>
          </p:blipFill>
          <p:spPr>
            <a:xfrm>
              <a:off x="2627019" y="6050373"/>
              <a:ext cx="662524" cy="613810"/>
            </a:xfrm>
            <a:prstGeom prst="rect">
              <a:avLst/>
            </a:prstGeom>
          </p:spPr>
        </p:pic>
        <p:pic>
          <p:nvPicPr>
            <p:cNvPr id="15" name="Content Placeholder 3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801" t="6547" r="51038" b="54668"/>
            <a:stretch/>
          </p:blipFill>
          <p:spPr>
            <a:xfrm>
              <a:off x="3482103" y="6050373"/>
              <a:ext cx="758822" cy="592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5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86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latin typeface="Cooper Black" panose="0208090404030B020404" pitchFamily="18" charset="0"/>
              </a:rPr>
              <a:t>Fixing Funky Foods</a:t>
            </a:r>
            <a:endParaRPr lang="en-US" sz="7200" dirty="0">
              <a:latin typeface="Cooper Black" panose="0208090404030B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8040"/>
            <a:ext cx="6400800" cy="780560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Questions? 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" y="4362450"/>
            <a:ext cx="7943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Thanks to Sandy Procter, PhD, RD/LD, K-State Research and Extension Specialist, and Jodi Drake, Pratt County Family and Consumer Sciences Agent for reviewing the print materials.  </a:t>
            </a:r>
          </a:p>
          <a:p>
            <a:endParaRPr lang="en-US" sz="2000" dirty="0"/>
          </a:p>
          <a:p>
            <a:r>
              <a:rPr lang="en-US" sz="2000" dirty="0" smtClean="0"/>
              <a:t>Fact Sheet: Fixing Funky Foods, MF3294</a:t>
            </a:r>
          </a:p>
          <a:p>
            <a:r>
              <a:rPr lang="en-US" sz="2000" dirty="0" smtClean="0"/>
              <a:t>Leaders Guide: Fixing Funky Foods, MF3295</a:t>
            </a:r>
          </a:p>
          <a:p>
            <a:r>
              <a:rPr lang="en-US" sz="2000" dirty="0"/>
              <a:t>Available at </a:t>
            </a:r>
            <a:r>
              <a:rPr lang="en-US" sz="2000" dirty="0">
                <a:hlinkClick r:id="rId3"/>
              </a:rPr>
              <a:t>http://www.bookstore.ksre.ksu.edu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63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15123" y="301771"/>
            <a:ext cx="6466154" cy="535151"/>
          </a:xfrm>
        </p:spPr>
        <p:txBody>
          <a:bodyPr/>
          <a:lstStyle/>
          <a:p>
            <a:pPr algn="ctr"/>
            <a:r>
              <a:rPr lang="en-US" dirty="0" smtClean="0"/>
              <a:t>Foods</a:t>
            </a:r>
            <a:endParaRPr lang="en-US" dirty="0"/>
          </a:p>
        </p:txBody>
      </p:sp>
      <p:pic>
        <p:nvPicPr>
          <p:cNvPr id="9" name="Content Placeholder 10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122" y="1013383"/>
            <a:ext cx="2737777" cy="2840888"/>
          </a:xfr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3770446"/>
            <a:ext cx="4038600" cy="25370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48200" y="3770446"/>
            <a:ext cx="4038600" cy="25370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1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556" y="1013383"/>
            <a:ext cx="2788170" cy="2513107"/>
          </a:xfrm>
          <a:prstGeom prst="rect">
            <a:avLst/>
          </a:prstGeom>
        </p:spPr>
      </p:pic>
      <p:pic>
        <p:nvPicPr>
          <p:cNvPr id="11" name="Content Placeholder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74" r="17286" b="35512"/>
          <a:stretch/>
        </p:blipFill>
        <p:spPr>
          <a:xfrm>
            <a:off x="4879556" y="3675196"/>
            <a:ext cx="2748551" cy="2588266"/>
          </a:xfrm>
          <a:prstGeom prst="rect">
            <a:avLst/>
          </a:prstGeom>
        </p:spPr>
      </p:pic>
      <p:pic>
        <p:nvPicPr>
          <p:cNvPr id="12" name="Content Placeholder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8" t="7001" r="9436" b="10538"/>
          <a:stretch/>
        </p:blipFill>
        <p:spPr>
          <a:xfrm>
            <a:off x="1113971" y="3973049"/>
            <a:ext cx="3534229" cy="21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Fruit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313" y="1001713"/>
            <a:ext cx="4711700" cy="4889500"/>
          </a:xfrm>
        </p:spPr>
      </p:pic>
      <p:pic>
        <p:nvPicPr>
          <p:cNvPr id="7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8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9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0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02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0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Orange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85441" y="1244600"/>
            <a:ext cx="4951243" cy="4635877"/>
          </a:xfrm>
        </p:spPr>
      </p:pic>
      <p:pic>
        <p:nvPicPr>
          <p:cNvPr id="14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15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16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7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Mango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157" y="1390650"/>
            <a:ext cx="5926138" cy="4483100"/>
          </a:xfrm>
          <a:prstGeom prst="rect">
            <a:avLst/>
          </a:prstGeom>
        </p:spPr>
      </p:pic>
      <p:pic>
        <p:nvPicPr>
          <p:cNvPr id="12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13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14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5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Papaya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92567" y="1130300"/>
            <a:ext cx="4298891" cy="4646595"/>
          </a:xfrm>
          <a:prstGeom prst="rect">
            <a:avLst/>
          </a:prstGeom>
        </p:spPr>
      </p:pic>
      <p:pic>
        <p:nvPicPr>
          <p:cNvPr id="11" name="Content Placeholder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374" y="6157178"/>
            <a:ext cx="674582" cy="510322"/>
          </a:xfrm>
          <a:prstGeom prst="rect">
            <a:avLst/>
          </a:prstGeom>
        </p:spPr>
      </p:pic>
      <p:pic>
        <p:nvPicPr>
          <p:cNvPr id="12" name="Content Placeholder 2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512" y="6119078"/>
            <a:ext cx="566679" cy="577908"/>
          </a:xfrm>
          <a:prstGeom prst="rect">
            <a:avLst/>
          </a:prstGeom>
        </p:spPr>
      </p:pic>
      <p:pic>
        <p:nvPicPr>
          <p:cNvPr id="13" name="Content Placeholder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575" y="6119078"/>
            <a:ext cx="541818" cy="586522"/>
          </a:xfrm>
          <a:prstGeom prst="rect">
            <a:avLst/>
          </a:prstGeom>
        </p:spPr>
      </p:pic>
      <p:pic>
        <p:nvPicPr>
          <p:cNvPr id="14" name="Content Placeholder 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689" y="6157178"/>
            <a:ext cx="479572" cy="491402"/>
          </a:xfrm>
          <a:prstGeom prst="rect">
            <a:avLst/>
          </a:prstGeom>
        </p:spPr>
      </p:pic>
      <p:pic>
        <p:nvPicPr>
          <p:cNvPr id="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013" y="6145439"/>
            <a:ext cx="689548" cy="51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1010" y="6111304"/>
            <a:ext cx="594733" cy="5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5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21067</TotalTime>
  <Words>1854</Words>
  <Application>Microsoft Office PowerPoint</Application>
  <PresentationFormat>On-screen Show (4:3)</PresentationFormat>
  <Paragraphs>328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Fixing Funky Foods</vt:lpstr>
      <vt:lpstr>PowerPoint Presentation</vt:lpstr>
      <vt:lpstr>Background </vt:lpstr>
      <vt:lpstr>Dietary Guidelines</vt:lpstr>
      <vt:lpstr>Foods</vt:lpstr>
      <vt:lpstr>Fruit</vt:lpstr>
      <vt:lpstr>Blood Orange</vt:lpstr>
      <vt:lpstr>Mango</vt:lpstr>
      <vt:lpstr>Papaya</vt:lpstr>
      <vt:lpstr>Persimmons</vt:lpstr>
      <vt:lpstr>Star Fruit</vt:lpstr>
      <vt:lpstr>Ugli Fruit</vt:lpstr>
      <vt:lpstr>Vegetables</vt:lpstr>
      <vt:lpstr>Artichoke</vt:lpstr>
      <vt:lpstr>Arugula </vt:lpstr>
      <vt:lpstr>Avocado</vt:lpstr>
      <vt:lpstr>Bok Choy</vt:lpstr>
      <vt:lpstr>Brussel Sprouts</vt:lpstr>
      <vt:lpstr>Fennel Bulb</vt:lpstr>
      <vt:lpstr>Jicama</vt:lpstr>
      <vt:lpstr>Kale</vt:lpstr>
      <vt:lpstr>Leek</vt:lpstr>
      <vt:lpstr>Napa Cabbage</vt:lpstr>
      <vt:lpstr>Portobello Mushroom</vt:lpstr>
      <vt:lpstr>Radicchio</vt:lpstr>
      <vt:lpstr>Rutabaga</vt:lpstr>
      <vt:lpstr>Tomatillo</vt:lpstr>
      <vt:lpstr>Grains</vt:lpstr>
      <vt:lpstr>Arborio Rice</vt:lpstr>
      <vt:lpstr>Bulgur Wheat</vt:lpstr>
      <vt:lpstr>Chia Seeds</vt:lpstr>
      <vt:lpstr>Couscous</vt:lpstr>
      <vt:lpstr>Flax</vt:lpstr>
      <vt:lpstr>Quinoa</vt:lpstr>
      <vt:lpstr>Spelt</vt:lpstr>
      <vt:lpstr>Steel Cut Oats</vt:lpstr>
      <vt:lpstr>Protein</vt:lpstr>
      <vt:lpstr>Chickpeas</vt:lpstr>
      <vt:lpstr>Edamame</vt:lpstr>
      <vt:lpstr>Lentils</vt:lpstr>
      <vt:lpstr>Fixing Funky Foods</vt:lpstr>
    </vt:vector>
  </TitlesOfParts>
  <Company>K-State Research and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Fixing Funky Foods</dc:title>
  <dc:creator>FCS</dc:creator>
  <cp:lastModifiedBy>FCS</cp:lastModifiedBy>
  <cp:revision>70</cp:revision>
  <dcterms:created xsi:type="dcterms:W3CDTF">2016-08-18T13:58:00Z</dcterms:created>
  <dcterms:modified xsi:type="dcterms:W3CDTF">2018-09-26T19:50:43Z</dcterms:modified>
</cp:coreProperties>
</file>